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p:cViewPr varScale="1">
        <p:scale>
          <a:sx n="82" d="100"/>
          <a:sy n="82" d="100"/>
        </p:scale>
        <p:origin x="70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069C0F5B-E12B-4411-8D49-D2F9A8BBA3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859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ADF87-A6F8-4888-B0DD-80E2E64CBEE9}"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2525593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2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82057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2878670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455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285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884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468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28051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2ADF87-A6F8-4888-B0DD-80E2E64CBEE9}" type="datetimeFigureOut">
              <a:rPr lang="en-US" smtClean="0"/>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69C0F5B-E12B-4411-8D49-D2F9A8BBA3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804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2ADF87-A6F8-4888-B0DD-80E2E64CBEE9}"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434805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2ADF87-A6F8-4888-B0DD-80E2E64CBEE9}" type="datetimeFigureOut">
              <a:rPr lang="en-US" smtClean="0"/>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69C0F5B-E12B-4411-8D49-D2F9A8BBA3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958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2ADF87-A6F8-4888-B0DD-80E2E64CBEE9}" type="datetimeFigureOut">
              <a:rPr lang="en-US" smtClean="0"/>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69C0F5B-E12B-4411-8D49-D2F9A8BBA3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689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2ADF87-A6F8-4888-B0DD-80E2E64CBEE9}" type="datetimeFigureOut">
              <a:rPr lang="en-US" smtClean="0"/>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3511535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ADF87-A6F8-4888-B0DD-80E2E64CBEE9}"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0F5B-E12B-4411-8D49-D2F9A8BBA3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85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2ADF87-A6F8-4888-B0DD-80E2E64CBEE9}" type="datetimeFigureOut">
              <a:rPr lang="en-US" smtClean="0"/>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69C0F5B-E12B-4411-8D49-D2F9A8BBA3CF}" type="slidenum">
              <a:rPr lang="en-US" smtClean="0"/>
              <a:t>‹#›</a:t>
            </a:fld>
            <a:endParaRPr lang="en-US"/>
          </a:p>
        </p:txBody>
      </p:sp>
    </p:spTree>
    <p:extLst>
      <p:ext uri="{BB962C8B-B14F-4D97-AF65-F5344CB8AC3E}">
        <p14:creationId xmlns:p14="http://schemas.microsoft.com/office/powerpoint/2010/main" val="131153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2ADF87-A6F8-4888-B0DD-80E2E64CBEE9}" type="datetimeFigureOut">
              <a:rPr lang="en-US" smtClean="0"/>
              <a:t>10/5/2022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9C0F5B-E12B-4411-8D49-D2F9A8BBA3CF}" type="slidenum">
              <a:rPr lang="en-US" smtClean="0"/>
              <a:t>‹#›</a:t>
            </a:fld>
            <a:endParaRPr lang="en-US"/>
          </a:p>
        </p:txBody>
      </p:sp>
    </p:spTree>
    <p:extLst>
      <p:ext uri="{BB962C8B-B14F-4D97-AF65-F5344CB8AC3E}">
        <p14:creationId xmlns:p14="http://schemas.microsoft.com/office/powerpoint/2010/main" val="3054648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76E86-2382-D67B-14CD-112FEF5DF868}"/>
              </a:ext>
            </a:extLst>
          </p:cNvPr>
          <p:cNvSpPr>
            <a:spLocks noGrp="1"/>
          </p:cNvSpPr>
          <p:nvPr>
            <p:ph type="ctrTitle"/>
          </p:nvPr>
        </p:nvSpPr>
        <p:spPr/>
        <p:txBody>
          <a:bodyPr/>
          <a:lstStyle/>
          <a:p>
            <a:r>
              <a:rPr lang="en-US" sz="6000" dirty="0"/>
              <a:t>Today’s publishing landscape</a:t>
            </a:r>
          </a:p>
        </p:txBody>
      </p:sp>
      <p:sp>
        <p:nvSpPr>
          <p:cNvPr id="3" name="Subtitle 2">
            <a:extLst>
              <a:ext uri="{FF2B5EF4-FFF2-40B4-BE49-F238E27FC236}">
                <a16:creationId xmlns:a16="http://schemas.microsoft.com/office/drawing/2014/main" id="{FA1B246B-3D01-C747-4AB7-65F9CA8478F6}"/>
              </a:ext>
            </a:extLst>
          </p:cNvPr>
          <p:cNvSpPr>
            <a:spLocks noGrp="1"/>
          </p:cNvSpPr>
          <p:nvPr>
            <p:ph type="subTitle" idx="1"/>
          </p:nvPr>
        </p:nvSpPr>
        <p:spPr/>
        <p:txBody>
          <a:bodyPr>
            <a:normAutofit/>
          </a:bodyPr>
          <a:lstStyle/>
          <a:p>
            <a:r>
              <a:rPr lang="en-US" sz="4800" dirty="0"/>
              <a:t>Blue Handle Publishing</a:t>
            </a:r>
          </a:p>
        </p:txBody>
      </p:sp>
      <p:pic>
        <p:nvPicPr>
          <p:cNvPr id="7" name="Picture 6" descr="A picture containing text&#10;&#10;Description automatically generated">
            <a:extLst>
              <a:ext uri="{FF2B5EF4-FFF2-40B4-BE49-F238E27FC236}">
                <a16:creationId xmlns:a16="http://schemas.microsoft.com/office/drawing/2014/main" id="{74EDD4E2-27EA-2B84-62E1-8BA4210B8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400" y="4715831"/>
            <a:ext cx="4600575" cy="2288577"/>
          </a:xfrm>
          <a:prstGeom prst="rect">
            <a:avLst/>
          </a:prstGeom>
        </p:spPr>
      </p:pic>
    </p:spTree>
    <p:extLst>
      <p:ext uri="{BB962C8B-B14F-4D97-AF65-F5344CB8AC3E}">
        <p14:creationId xmlns:p14="http://schemas.microsoft.com/office/powerpoint/2010/main" val="2681497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10B3D-E21E-38DE-0C9B-8488B8655589}"/>
              </a:ext>
            </a:extLst>
          </p:cNvPr>
          <p:cNvSpPr>
            <a:spLocks noGrp="1"/>
          </p:cNvSpPr>
          <p:nvPr>
            <p:ph type="title"/>
          </p:nvPr>
        </p:nvSpPr>
        <p:spPr/>
        <p:txBody>
          <a:bodyPr>
            <a:noAutofit/>
          </a:bodyPr>
          <a:lstStyle/>
          <a:p>
            <a:r>
              <a:rPr lang="en-US" sz="5500" dirty="0"/>
              <a:t>This just goes to show you that …</a:t>
            </a:r>
          </a:p>
        </p:txBody>
      </p:sp>
      <p:sp>
        <p:nvSpPr>
          <p:cNvPr id="3" name="Content Placeholder 2">
            <a:extLst>
              <a:ext uri="{FF2B5EF4-FFF2-40B4-BE49-F238E27FC236}">
                <a16:creationId xmlns:a16="http://schemas.microsoft.com/office/drawing/2014/main" id="{9E7B4EBA-9FFE-1DB6-3063-0F012B0E1034}"/>
              </a:ext>
            </a:extLst>
          </p:cNvPr>
          <p:cNvSpPr>
            <a:spLocks noGrp="1"/>
          </p:cNvSpPr>
          <p:nvPr>
            <p:ph idx="1"/>
          </p:nvPr>
        </p:nvSpPr>
        <p:spPr/>
        <p:txBody>
          <a:bodyPr>
            <a:normAutofit fontScale="92500"/>
          </a:bodyPr>
          <a:lstStyle/>
          <a:p>
            <a:pPr marL="0" indent="0">
              <a:buNone/>
            </a:pPr>
            <a:r>
              <a:rPr lang="en-US" sz="5400" dirty="0"/>
              <a:t>The perception by readers of self-published titles as less than other books is fading away, or already gone. You just have to do it correctly.</a:t>
            </a:r>
          </a:p>
        </p:txBody>
      </p:sp>
    </p:spTree>
    <p:extLst>
      <p:ext uri="{BB962C8B-B14F-4D97-AF65-F5344CB8AC3E}">
        <p14:creationId xmlns:p14="http://schemas.microsoft.com/office/powerpoint/2010/main" val="3275977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5D7-0409-60D6-F082-4CCFD3EEA171}"/>
              </a:ext>
            </a:extLst>
          </p:cNvPr>
          <p:cNvSpPr>
            <a:spLocks noGrp="1"/>
          </p:cNvSpPr>
          <p:nvPr>
            <p:ph type="title"/>
          </p:nvPr>
        </p:nvSpPr>
        <p:spPr/>
        <p:txBody>
          <a:bodyPr>
            <a:noAutofit/>
          </a:bodyPr>
          <a:lstStyle/>
          <a:p>
            <a:r>
              <a:rPr lang="en-US" sz="4200" dirty="0"/>
              <a:t>Why even submit to independent publishers?</a:t>
            </a:r>
          </a:p>
        </p:txBody>
      </p:sp>
      <p:sp>
        <p:nvSpPr>
          <p:cNvPr id="3" name="Content Placeholder 2">
            <a:extLst>
              <a:ext uri="{FF2B5EF4-FFF2-40B4-BE49-F238E27FC236}">
                <a16:creationId xmlns:a16="http://schemas.microsoft.com/office/drawing/2014/main" id="{70B18B43-1D60-EEF2-3231-256BD2149E0F}"/>
              </a:ext>
            </a:extLst>
          </p:cNvPr>
          <p:cNvSpPr>
            <a:spLocks noGrp="1"/>
          </p:cNvSpPr>
          <p:nvPr>
            <p:ph idx="1"/>
          </p:nvPr>
        </p:nvSpPr>
        <p:spPr/>
        <p:txBody>
          <a:bodyPr>
            <a:noAutofit/>
          </a:bodyPr>
          <a:lstStyle/>
          <a:p>
            <a:r>
              <a:rPr lang="en-US" sz="3200" dirty="0"/>
              <a:t>Authors not interested in creating or sourcing covers, page layout, etc.</a:t>
            </a:r>
          </a:p>
          <a:p>
            <a:r>
              <a:rPr lang="en-US" sz="3200" dirty="0"/>
              <a:t>Authors who can’t or aren’t willing to invest in those up-front costs.</a:t>
            </a:r>
          </a:p>
          <a:p>
            <a:r>
              <a:rPr lang="en-US" sz="3200" dirty="0"/>
              <a:t>Potential to win awards not open to self-published titles (not that that’s right).</a:t>
            </a:r>
          </a:p>
        </p:txBody>
      </p:sp>
    </p:spTree>
    <p:extLst>
      <p:ext uri="{BB962C8B-B14F-4D97-AF65-F5344CB8AC3E}">
        <p14:creationId xmlns:p14="http://schemas.microsoft.com/office/powerpoint/2010/main" val="78178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38DC5-7DD0-98F0-9F8A-7694325BA026}"/>
              </a:ext>
            </a:extLst>
          </p:cNvPr>
          <p:cNvSpPr>
            <a:spLocks noGrp="1"/>
          </p:cNvSpPr>
          <p:nvPr>
            <p:ph type="title"/>
          </p:nvPr>
        </p:nvSpPr>
        <p:spPr/>
        <p:txBody>
          <a:bodyPr>
            <a:normAutofit fontScale="90000"/>
          </a:bodyPr>
          <a:lstStyle/>
          <a:p>
            <a:r>
              <a:rPr lang="en-US" dirty="0"/>
              <a:t>Some major / independent publishing numbers</a:t>
            </a:r>
          </a:p>
        </p:txBody>
      </p:sp>
      <p:sp>
        <p:nvSpPr>
          <p:cNvPr id="3" name="Content Placeholder 2">
            <a:extLst>
              <a:ext uri="{FF2B5EF4-FFF2-40B4-BE49-F238E27FC236}">
                <a16:creationId xmlns:a16="http://schemas.microsoft.com/office/drawing/2014/main" id="{95B55D3D-21ED-552C-1217-7109755D8CBD}"/>
              </a:ext>
            </a:extLst>
          </p:cNvPr>
          <p:cNvSpPr>
            <a:spLocks noGrp="1"/>
          </p:cNvSpPr>
          <p:nvPr>
            <p:ph idx="1"/>
          </p:nvPr>
        </p:nvSpPr>
        <p:spPr/>
        <p:txBody>
          <a:bodyPr>
            <a:normAutofit/>
          </a:bodyPr>
          <a:lstStyle/>
          <a:p>
            <a:r>
              <a:rPr lang="en-US" sz="2800" dirty="0"/>
              <a:t>Around 35 percent of books are profitable</a:t>
            </a:r>
          </a:p>
          <a:p>
            <a:r>
              <a:rPr lang="en-US" sz="2800" dirty="0"/>
              <a:t>Just 4 percent of books account for 60 percent of all book profits</a:t>
            </a:r>
          </a:p>
          <a:p>
            <a:r>
              <a:rPr lang="en-US" sz="2800" dirty="0"/>
              <a:t>Last year, fewer than 1 percent of 3.2 million </a:t>
            </a:r>
            <a:r>
              <a:rPr lang="en-US" sz="2800"/>
              <a:t>titles published sold </a:t>
            </a:r>
            <a:r>
              <a:rPr lang="en-US" sz="2800" dirty="0"/>
              <a:t>more than 5,000 copies</a:t>
            </a:r>
          </a:p>
          <a:p>
            <a:r>
              <a:rPr lang="en-US" sz="2800" dirty="0"/>
              <a:t>The Big Five publishers account for 80 percent of all books sold in America</a:t>
            </a:r>
          </a:p>
        </p:txBody>
      </p:sp>
    </p:spTree>
    <p:extLst>
      <p:ext uri="{BB962C8B-B14F-4D97-AF65-F5344CB8AC3E}">
        <p14:creationId xmlns:p14="http://schemas.microsoft.com/office/powerpoint/2010/main" val="1026816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0E9D-E71E-D835-DCD2-73AD87F86906}"/>
              </a:ext>
            </a:extLst>
          </p:cNvPr>
          <p:cNvSpPr>
            <a:spLocks noGrp="1"/>
          </p:cNvSpPr>
          <p:nvPr>
            <p:ph type="title"/>
          </p:nvPr>
        </p:nvSpPr>
        <p:spPr/>
        <p:txBody>
          <a:bodyPr>
            <a:normAutofit/>
          </a:bodyPr>
          <a:lstStyle/>
          <a:p>
            <a:r>
              <a:rPr lang="en-US" sz="7200" dirty="0"/>
              <a:t>Why do we do this?</a:t>
            </a:r>
          </a:p>
        </p:txBody>
      </p:sp>
      <p:sp>
        <p:nvSpPr>
          <p:cNvPr id="3" name="Content Placeholder 2">
            <a:extLst>
              <a:ext uri="{FF2B5EF4-FFF2-40B4-BE49-F238E27FC236}">
                <a16:creationId xmlns:a16="http://schemas.microsoft.com/office/drawing/2014/main" id="{098580D1-35ED-C04F-CF98-C45070B90174}"/>
              </a:ext>
            </a:extLst>
          </p:cNvPr>
          <p:cNvSpPr>
            <a:spLocks noGrp="1"/>
          </p:cNvSpPr>
          <p:nvPr>
            <p:ph idx="1"/>
          </p:nvPr>
        </p:nvSpPr>
        <p:spPr/>
        <p:txBody>
          <a:bodyPr>
            <a:noAutofit/>
          </a:bodyPr>
          <a:lstStyle/>
          <a:p>
            <a:r>
              <a:rPr lang="en-US" sz="2800" dirty="0"/>
              <a:t>No other industry rewards tenacity like publishing. On average, an author (and her publisher) won’t see real financial success until their fourth or fifth title has been released.</a:t>
            </a:r>
          </a:p>
          <a:p>
            <a:r>
              <a:rPr lang="en-US" sz="2800" dirty="0"/>
              <a:t>You must invest time (and money) knowing that the payout comes not over months or even years, but over decades.</a:t>
            </a:r>
          </a:p>
          <a:p>
            <a:r>
              <a:rPr lang="en-US" sz="2800" dirty="0"/>
              <a:t>Everyone, even the publishers, love literature, which makes the risk worth it.</a:t>
            </a:r>
          </a:p>
        </p:txBody>
      </p:sp>
    </p:spTree>
    <p:extLst>
      <p:ext uri="{BB962C8B-B14F-4D97-AF65-F5344CB8AC3E}">
        <p14:creationId xmlns:p14="http://schemas.microsoft.com/office/powerpoint/2010/main" val="664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55F9A-ADB5-2BC4-E7A5-2E9AC916FA11}"/>
              </a:ext>
            </a:extLst>
          </p:cNvPr>
          <p:cNvSpPr>
            <a:spLocks noGrp="1"/>
          </p:cNvSpPr>
          <p:nvPr>
            <p:ph type="title"/>
          </p:nvPr>
        </p:nvSpPr>
        <p:spPr>
          <a:xfrm>
            <a:off x="1295402" y="1624614"/>
            <a:ext cx="9601196" cy="550415"/>
          </a:xfrm>
        </p:spPr>
        <p:txBody>
          <a:bodyPr>
            <a:normAutofit fontScale="90000"/>
          </a:bodyPr>
          <a:lstStyle/>
          <a:p>
            <a:pPr marR="0" lvl="0" algn="l" defTabSz="457200" rtl="0" eaLnBrk="1" fontAlgn="auto" latinLnBrk="0" hangingPunct="1">
              <a:lnSpc>
                <a:spcPct val="107000"/>
              </a:lnSpc>
              <a:spcBef>
                <a:spcPts val="0"/>
              </a:spcBef>
              <a:spcAft>
                <a:spcPts val="800"/>
              </a:spcAft>
              <a:buClr>
                <a:srgbClr val="83992A"/>
              </a:buClr>
              <a:buSzPct val="115000"/>
              <a:tabLst/>
              <a:defRPr/>
            </a:pPr>
            <a:r>
              <a:rPr kumimoji="0" lang="en-US" sz="2000" b="1"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mn-cs"/>
              </a:rPr>
              <a:t>Blue Handle Publishing</a:t>
            </a:r>
            <a:r>
              <a:rPr kumimoji="0" lang="en-US" sz="20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mn-cs"/>
              </a:rPr>
              <a:t> was launched in June 2020 when author / founder Charles D’Amico signed local Amazon bestselling author Andrew J Brandt. D’Amico then hired a team of publishing professionals, and together they have signed fiction and nonfiction book deals with an award-winning playwright, an NFL coach, an international rock star, and several talented writers with incredible stories to share.</a:t>
            </a:r>
            <a:br>
              <a:rPr kumimoji="0" lang="en-US" sz="1600" b="0" i="0" u="none" strike="noStrike" kern="1200" cap="none" spc="0" normalizeH="0" baseline="0" noProof="0" dirty="0">
                <a:ln>
                  <a:noFill/>
                </a:ln>
                <a:solidFill>
                  <a:prstClr val="black">
                    <a:lumMod val="85000"/>
                    <a:lumOff val="15000"/>
                  </a:prstClr>
                </a:solidFill>
                <a:effectLst/>
                <a:uLnTx/>
                <a:uFillTx/>
                <a:latin typeface="Times New Roman" panose="02020603050405020304" pitchFamily="18" charset="0"/>
                <a:ea typeface="Calibri" panose="020F0502020204030204" pitchFamily="34" charset="0"/>
                <a:cs typeface="+mn-cs"/>
              </a:rPr>
            </a:br>
            <a:endParaRPr lang="en-US" dirty="0"/>
          </a:p>
        </p:txBody>
      </p:sp>
      <p:sp>
        <p:nvSpPr>
          <p:cNvPr id="3" name="Content Placeholder 2">
            <a:extLst>
              <a:ext uri="{FF2B5EF4-FFF2-40B4-BE49-F238E27FC236}">
                <a16:creationId xmlns:a16="http://schemas.microsoft.com/office/drawing/2014/main" id="{3B9BA512-954C-BE3C-8A0F-4E97845E1CF4}"/>
              </a:ext>
            </a:extLst>
          </p:cNvPr>
          <p:cNvSpPr>
            <a:spLocks noGrp="1"/>
          </p:cNvSpPr>
          <p:nvPr>
            <p:ph idx="1"/>
          </p:nvPr>
        </p:nvSpPr>
        <p:spPr>
          <a:xfrm>
            <a:off x="1295402" y="2547891"/>
            <a:ext cx="9601196" cy="3674206"/>
          </a:xfrm>
        </p:spPr>
        <p:txBody>
          <a:bodyPr>
            <a:normAutofit fontScale="92500" lnSpcReduction="20000"/>
          </a:bodyPr>
          <a:lstStyle/>
          <a:p>
            <a:pPr marL="0" marR="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rPr>
              <a:t>Charles D’Amico</a:t>
            </a:r>
            <a:r>
              <a:rPr lang="en-US" sz="1800" dirty="0">
                <a:effectLst/>
                <a:latin typeface="Times New Roman" panose="02020603050405020304" pitchFamily="18" charset="0"/>
                <a:ea typeface="Calibri" panose="020F0502020204030204" pitchFamily="34" charset="0"/>
              </a:rPr>
              <a:t> is the founder and president of Blue Handle Publishing. He also writes the award-winning Neil Baggio suspense series and the standalone coming-of-age story </a:t>
            </a:r>
            <a:r>
              <a:rPr lang="en-US" sz="1800" i="1" dirty="0">
                <a:effectLst/>
                <a:latin typeface="Times New Roman" panose="02020603050405020304" pitchFamily="18" charset="0"/>
                <a:ea typeface="Calibri" panose="020F0502020204030204" pitchFamily="34" charset="0"/>
              </a:rPr>
              <a:t>One Golden Day</a:t>
            </a:r>
            <a:r>
              <a:rPr lang="en-US" sz="1800" dirty="0">
                <a:effectLst/>
                <a:latin typeface="Times New Roman" panose="02020603050405020304" pitchFamily="18" charset="0"/>
                <a:ea typeface="Calibri" panose="020F0502020204030204" pitchFamily="34" charset="0"/>
              </a:rPr>
              <a:t>. A graduate of Ball State University, where he studied criminology and psychology,  Charles is also an entrepreneur and restaurateur and owns more than half a dozen Jimmy John’s restaurants, including all locations in Amarillo, Lubbock, and Santa Fe, N.M. </a:t>
            </a:r>
          </a:p>
          <a:p>
            <a:pPr marL="0" marR="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rPr>
              <a:t>Madison David</a:t>
            </a:r>
            <a:r>
              <a:rPr lang="en-US" sz="1800" dirty="0">
                <a:effectLst/>
                <a:latin typeface="Times New Roman" panose="02020603050405020304" pitchFamily="18" charset="0"/>
                <a:ea typeface="Calibri" panose="020F0502020204030204" pitchFamily="34" charset="0"/>
              </a:rPr>
              <a:t> is the vice president of Blue Handle Publishing. The Amarillo native served in the marketing and sales departments for Workman Publishing (</a:t>
            </a:r>
            <a:r>
              <a:rPr lang="en-US" sz="1800" i="1" dirty="0">
                <a:effectLst/>
                <a:latin typeface="Times New Roman" panose="02020603050405020304" pitchFamily="18" charset="0"/>
                <a:ea typeface="Calibri" panose="020F0502020204030204" pitchFamily="34" charset="0"/>
              </a:rPr>
              <a:t>Water For Elephants</a:t>
            </a:r>
            <a:r>
              <a:rPr lang="en-US" sz="1800" dirty="0">
                <a:effectLst/>
                <a:latin typeface="Times New Roman" panose="02020603050405020304" pitchFamily="18" charset="0"/>
                <a:ea typeface="Calibri" panose="020F0502020204030204" pitchFamily="34" charset="0"/>
              </a:rPr>
              <a:t>, </a:t>
            </a:r>
            <a:r>
              <a:rPr lang="en-US" sz="1800" i="1" dirty="0">
                <a:effectLst/>
                <a:latin typeface="Times New Roman" panose="02020603050405020304" pitchFamily="18" charset="0"/>
                <a:ea typeface="Calibri" panose="020F0502020204030204" pitchFamily="34" charset="0"/>
              </a:rPr>
              <a:t>What to Expect When You’re Expecting</a:t>
            </a:r>
            <a:r>
              <a:rPr lang="en-US" sz="1800" dirty="0">
                <a:effectLst/>
                <a:latin typeface="Times New Roman" panose="02020603050405020304" pitchFamily="18" charset="0"/>
                <a:ea typeface="Calibri" panose="020F0502020204030204" pitchFamily="34" charset="0"/>
              </a:rPr>
              <a:t>) in New York before being hired by Blue Handle. After graduating from the University of Texas at Austin and working in Manhattan, Madison completed the prestigious Columbia Publishing Course at Oxford University in England prior to starting her publishing career at Workman.</a:t>
            </a:r>
          </a:p>
          <a:p>
            <a:pPr marL="0" marR="0">
              <a:lnSpc>
                <a:spcPct val="107000"/>
              </a:lnSpc>
              <a:spcBef>
                <a:spcPts val="0"/>
              </a:spcBef>
              <a:spcAft>
                <a:spcPts val="800"/>
              </a:spcAft>
            </a:pPr>
            <a:r>
              <a:rPr lang="en-US" sz="1800" b="1" dirty="0">
                <a:effectLst/>
                <a:latin typeface="Times New Roman" panose="02020603050405020304" pitchFamily="18" charset="0"/>
                <a:ea typeface="Calibri" panose="020F0502020204030204" pitchFamily="34" charset="0"/>
              </a:rPr>
              <a:t>Ricky Treon</a:t>
            </a:r>
            <a:r>
              <a:rPr lang="en-US" sz="1800" dirty="0">
                <a:effectLst/>
                <a:latin typeface="Times New Roman" panose="02020603050405020304" pitchFamily="18" charset="0"/>
                <a:ea typeface="Calibri" panose="020F0502020204030204" pitchFamily="34" charset="0"/>
              </a:rPr>
              <a:t> is the Editorial Director for Blue Handle Publishing. After graduating from The University of Texas at Austin with a Bachelor of Journalism, Ricky worked in the newspaper industry for more than a decade as a reporter and editor before becoming an award-winning author of four novels, including </a:t>
            </a:r>
            <a:r>
              <a:rPr lang="en-US" sz="1800" i="1" dirty="0">
                <a:effectLst/>
                <a:latin typeface="Times New Roman" panose="02020603050405020304" pitchFamily="18" charset="0"/>
                <a:ea typeface="Calibri" panose="020F0502020204030204" pitchFamily="34" charset="0"/>
              </a:rPr>
              <a:t>Let the Guilty Pay</a:t>
            </a:r>
            <a:r>
              <a:rPr lang="en-US" sz="1800" dirty="0">
                <a:effectLst/>
                <a:latin typeface="Times New Roman" panose="02020603050405020304" pitchFamily="18" charset="0"/>
                <a:ea typeface="Calibri" panose="020F0502020204030204" pitchFamily="34" charset="0"/>
              </a:rPr>
              <a:t> and </a:t>
            </a:r>
            <a:r>
              <a:rPr lang="en-US" sz="1800" i="1" dirty="0">
                <a:effectLst/>
                <a:latin typeface="Times New Roman" panose="02020603050405020304" pitchFamily="18" charset="0"/>
                <a:ea typeface="Calibri" panose="020F0502020204030204" pitchFamily="34" charset="0"/>
              </a:rPr>
              <a:t>Divided States</a:t>
            </a:r>
            <a:r>
              <a:rPr lang="en-US" sz="1800" dirty="0">
                <a:effectLst/>
                <a:latin typeface="Times New Roman" panose="02020603050405020304" pitchFamily="18" charset="0"/>
                <a:ea typeface="Calibri" panose="020F0502020204030204" pitchFamily="34" charset="0"/>
              </a:rPr>
              <a:t>.</a:t>
            </a:r>
          </a:p>
          <a:p>
            <a:endParaRPr lang="en-US" dirty="0"/>
          </a:p>
        </p:txBody>
      </p:sp>
    </p:spTree>
    <p:extLst>
      <p:ext uri="{BB962C8B-B14F-4D97-AF65-F5344CB8AC3E}">
        <p14:creationId xmlns:p14="http://schemas.microsoft.com/office/powerpoint/2010/main" val="425699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192D-00B5-2092-6203-E54E6C386691}"/>
              </a:ext>
            </a:extLst>
          </p:cNvPr>
          <p:cNvSpPr>
            <a:spLocks noGrp="1"/>
          </p:cNvSpPr>
          <p:nvPr>
            <p:ph type="title"/>
          </p:nvPr>
        </p:nvSpPr>
        <p:spPr/>
        <p:txBody>
          <a:bodyPr>
            <a:normAutofit/>
          </a:bodyPr>
          <a:lstStyle/>
          <a:p>
            <a:r>
              <a:rPr lang="en-US" sz="7200" dirty="0"/>
              <a:t>Definitions for today</a:t>
            </a:r>
          </a:p>
        </p:txBody>
      </p:sp>
      <p:sp>
        <p:nvSpPr>
          <p:cNvPr id="3" name="Content Placeholder 2">
            <a:extLst>
              <a:ext uri="{FF2B5EF4-FFF2-40B4-BE49-F238E27FC236}">
                <a16:creationId xmlns:a16="http://schemas.microsoft.com/office/drawing/2014/main" id="{BC2E4C50-6A04-EC53-A247-1E075D869376}"/>
              </a:ext>
            </a:extLst>
          </p:cNvPr>
          <p:cNvSpPr>
            <a:spLocks noGrp="1"/>
          </p:cNvSpPr>
          <p:nvPr>
            <p:ph idx="1"/>
          </p:nvPr>
        </p:nvSpPr>
        <p:spPr>
          <a:xfrm>
            <a:off x="1295401" y="2920752"/>
            <a:ext cx="9601196" cy="3098307"/>
          </a:xfrm>
        </p:spPr>
        <p:txBody>
          <a:bodyPr>
            <a:normAutofit lnSpcReduction="10000"/>
          </a:bodyPr>
          <a:lstStyle/>
          <a:p>
            <a:r>
              <a:rPr lang="en-US" sz="5400" dirty="0"/>
              <a:t> Major publishing</a:t>
            </a:r>
          </a:p>
          <a:p>
            <a:r>
              <a:rPr lang="en-US" sz="5400" dirty="0"/>
              <a:t> Independent publishing</a:t>
            </a:r>
          </a:p>
          <a:p>
            <a:r>
              <a:rPr lang="en-US" sz="5400" dirty="0"/>
              <a:t> Self-publishing</a:t>
            </a:r>
          </a:p>
          <a:p>
            <a:endParaRPr lang="en-US" sz="5400" dirty="0"/>
          </a:p>
        </p:txBody>
      </p:sp>
    </p:spTree>
    <p:extLst>
      <p:ext uri="{BB962C8B-B14F-4D97-AF65-F5344CB8AC3E}">
        <p14:creationId xmlns:p14="http://schemas.microsoft.com/office/powerpoint/2010/main" val="40010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8EB5-C355-A9F6-2030-0F3B6280D41D}"/>
              </a:ext>
            </a:extLst>
          </p:cNvPr>
          <p:cNvSpPr>
            <a:spLocks noGrp="1"/>
          </p:cNvSpPr>
          <p:nvPr>
            <p:ph type="title"/>
          </p:nvPr>
        </p:nvSpPr>
        <p:spPr/>
        <p:txBody>
          <a:bodyPr>
            <a:normAutofit/>
          </a:bodyPr>
          <a:lstStyle/>
          <a:p>
            <a:r>
              <a:rPr lang="en-US" sz="7200" dirty="0"/>
              <a:t>Major publishing</a:t>
            </a:r>
          </a:p>
        </p:txBody>
      </p:sp>
      <p:sp>
        <p:nvSpPr>
          <p:cNvPr id="3" name="Content Placeholder 2">
            <a:extLst>
              <a:ext uri="{FF2B5EF4-FFF2-40B4-BE49-F238E27FC236}">
                <a16:creationId xmlns:a16="http://schemas.microsoft.com/office/drawing/2014/main" id="{443B7994-6DC6-CA13-F2FC-5297B91B2B15}"/>
              </a:ext>
            </a:extLst>
          </p:cNvPr>
          <p:cNvSpPr>
            <a:spLocks noGrp="1"/>
          </p:cNvSpPr>
          <p:nvPr>
            <p:ph idx="1"/>
          </p:nvPr>
        </p:nvSpPr>
        <p:spPr>
          <a:xfrm>
            <a:off x="1295401" y="2370339"/>
            <a:ext cx="9601196" cy="3505530"/>
          </a:xfrm>
        </p:spPr>
        <p:txBody>
          <a:bodyPr>
            <a:noAutofit/>
          </a:bodyPr>
          <a:lstStyle/>
          <a:p>
            <a:r>
              <a:rPr lang="en-US" sz="2900" dirty="0"/>
              <a:t>Publishers who can afford nationwide distribution to brick-and-mortar stores and pay authors five, six, and seven-figure advances</a:t>
            </a:r>
          </a:p>
          <a:p>
            <a:r>
              <a:rPr lang="en-US" sz="2900" dirty="0"/>
              <a:t>This includes the “Big Five,” which are owned by large, often overseas conglomerates; Amazon Publishing (not KDP) which is technically owned by one company; and the very large independent publishers who have larger advance / marketing budgets, such as WW Norton or FS&amp;G.</a:t>
            </a:r>
          </a:p>
        </p:txBody>
      </p:sp>
    </p:spTree>
    <p:extLst>
      <p:ext uri="{BB962C8B-B14F-4D97-AF65-F5344CB8AC3E}">
        <p14:creationId xmlns:p14="http://schemas.microsoft.com/office/powerpoint/2010/main" val="196861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5FA76-3866-0852-CBD5-24527199C9FF}"/>
              </a:ext>
            </a:extLst>
          </p:cNvPr>
          <p:cNvSpPr>
            <a:spLocks noGrp="1"/>
          </p:cNvSpPr>
          <p:nvPr>
            <p:ph type="title"/>
          </p:nvPr>
        </p:nvSpPr>
        <p:spPr/>
        <p:txBody>
          <a:bodyPr>
            <a:normAutofit/>
          </a:bodyPr>
          <a:lstStyle/>
          <a:p>
            <a:r>
              <a:rPr lang="en-US" sz="7200" dirty="0"/>
              <a:t>Independent publishing</a:t>
            </a:r>
          </a:p>
        </p:txBody>
      </p:sp>
      <p:sp>
        <p:nvSpPr>
          <p:cNvPr id="3" name="Content Placeholder 2">
            <a:extLst>
              <a:ext uri="{FF2B5EF4-FFF2-40B4-BE49-F238E27FC236}">
                <a16:creationId xmlns:a16="http://schemas.microsoft.com/office/drawing/2014/main" id="{60FB8774-C52E-5B13-3E82-250281501C74}"/>
              </a:ext>
            </a:extLst>
          </p:cNvPr>
          <p:cNvSpPr>
            <a:spLocks noGrp="1"/>
          </p:cNvSpPr>
          <p:nvPr>
            <p:ph idx="1"/>
          </p:nvPr>
        </p:nvSpPr>
        <p:spPr>
          <a:xfrm>
            <a:off x="1295401" y="2547891"/>
            <a:ext cx="9601196" cy="3506680"/>
          </a:xfrm>
        </p:spPr>
        <p:txBody>
          <a:bodyPr>
            <a:noAutofit/>
          </a:bodyPr>
          <a:lstStyle/>
          <a:p>
            <a:r>
              <a:rPr lang="en-US" sz="3300" dirty="0"/>
              <a:t>Small presses, such as Blue Handle and Fawkes Press.</a:t>
            </a:r>
          </a:p>
          <a:p>
            <a:r>
              <a:rPr lang="en-US" sz="3300" dirty="0"/>
              <a:t>Must publish titles by more than one author and by authors other than employees.</a:t>
            </a:r>
          </a:p>
          <a:p>
            <a:r>
              <a:rPr lang="en-US" sz="3300" dirty="0"/>
              <a:t>Some independent presses partner up with major publishers for distribution. But as you can imagine, the major publishers take their cut of the profits per unit.</a:t>
            </a:r>
          </a:p>
        </p:txBody>
      </p:sp>
    </p:spTree>
    <p:extLst>
      <p:ext uri="{BB962C8B-B14F-4D97-AF65-F5344CB8AC3E}">
        <p14:creationId xmlns:p14="http://schemas.microsoft.com/office/powerpoint/2010/main" val="3911753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B2AF-0D7E-F262-0720-BDE16A92D8BA}"/>
              </a:ext>
            </a:extLst>
          </p:cNvPr>
          <p:cNvSpPr>
            <a:spLocks noGrp="1"/>
          </p:cNvSpPr>
          <p:nvPr>
            <p:ph type="title"/>
          </p:nvPr>
        </p:nvSpPr>
        <p:spPr/>
        <p:txBody>
          <a:bodyPr>
            <a:normAutofit/>
          </a:bodyPr>
          <a:lstStyle/>
          <a:p>
            <a:r>
              <a:rPr lang="en-US" sz="7200" dirty="0"/>
              <a:t>Self-Publishing</a:t>
            </a:r>
          </a:p>
        </p:txBody>
      </p:sp>
      <p:sp>
        <p:nvSpPr>
          <p:cNvPr id="3" name="Content Placeholder 2">
            <a:extLst>
              <a:ext uri="{FF2B5EF4-FFF2-40B4-BE49-F238E27FC236}">
                <a16:creationId xmlns:a16="http://schemas.microsoft.com/office/drawing/2014/main" id="{FE21D6E1-94DA-BD47-BD00-CE3F78760C01}"/>
              </a:ext>
            </a:extLst>
          </p:cNvPr>
          <p:cNvSpPr>
            <a:spLocks noGrp="1"/>
          </p:cNvSpPr>
          <p:nvPr>
            <p:ph idx="1"/>
          </p:nvPr>
        </p:nvSpPr>
        <p:spPr>
          <a:xfrm>
            <a:off x="1295401" y="2485748"/>
            <a:ext cx="9601196" cy="3390120"/>
          </a:xfrm>
        </p:spPr>
        <p:txBody>
          <a:bodyPr>
            <a:noAutofit/>
          </a:bodyPr>
          <a:lstStyle/>
          <a:p>
            <a:r>
              <a:rPr lang="en-US" sz="4000" dirty="0"/>
              <a:t>Publishers who only publish titles written by one person</a:t>
            </a:r>
          </a:p>
          <a:p>
            <a:r>
              <a:rPr lang="en-US" sz="4000" dirty="0"/>
              <a:t>Author can be incorporated or not</a:t>
            </a:r>
          </a:p>
          <a:p>
            <a:r>
              <a:rPr lang="en-US" sz="4000" dirty="0"/>
              <a:t>They usually have a team of contractors, so this doesn’t mean it’s a solo operation</a:t>
            </a:r>
          </a:p>
        </p:txBody>
      </p:sp>
    </p:spTree>
    <p:extLst>
      <p:ext uri="{BB962C8B-B14F-4D97-AF65-F5344CB8AC3E}">
        <p14:creationId xmlns:p14="http://schemas.microsoft.com/office/powerpoint/2010/main" val="262670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68645-D141-2C50-47D6-8709BDA50869}"/>
              </a:ext>
            </a:extLst>
          </p:cNvPr>
          <p:cNvSpPr>
            <a:spLocks noGrp="1"/>
          </p:cNvSpPr>
          <p:nvPr>
            <p:ph type="title"/>
          </p:nvPr>
        </p:nvSpPr>
        <p:spPr/>
        <p:txBody>
          <a:bodyPr>
            <a:normAutofit/>
          </a:bodyPr>
          <a:lstStyle/>
          <a:p>
            <a:r>
              <a:rPr lang="en-US" sz="6600" dirty="0"/>
              <a:t>Bonus: Hybrid publishing</a:t>
            </a:r>
          </a:p>
        </p:txBody>
      </p:sp>
      <p:sp>
        <p:nvSpPr>
          <p:cNvPr id="3" name="Content Placeholder 2">
            <a:extLst>
              <a:ext uri="{FF2B5EF4-FFF2-40B4-BE49-F238E27FC236}">
                <a16:creationId xmlns:a16="http://schemas.microsoft.com/office/drawing/2014/main" id="{A01F823D-C568-CAFE-4157-6835C7B93FA5}"/>
              </a:ext>
            </a:extLst>
          </p:cNvPr>
          <p:cNvSpPr>
            <a:spLocks noGrp="1"/>
          </p:cNvSpPr>
          <p:nvPr>
            <p:ph idx="1"/>
          </p:nvPr>
        </p:nvSpPr>
        <p:spPr/>
        <p:txBody>
          <a:bodyPr>
            <a:noAutofit/>
          </a:bodyPr>
          <a:lstStyle/>
          <a:p>
            <a:r>
              <a:rPr lang="en-US" sz="2800" dirty="0"/>
              <a:t>A company that requires authors to pay fees to get their books published, then takes a cut of the profits per unit. This is predatory.</a:t>
            </a:r>
          </a:p>
          <a:p>
            <a:r>
              <a:rPr lang="en-US" sz="2800" dirty="0"/>
              <a:t>Not vanity publishing, which only charges the up-front fee and usually doesn’t put their logos anywhere.</a:t>
            </a:r>
          </a:p>
          <a:p>
            <a:r>
              <a:rPr lang="en-US" sz="2800" dirty="0"/>
              <a:t>Not a services company, which only charges for services rendered and doesn’t put their logo anywhere.</a:t>
            </a:r>
          </a:p>
        </p:txBody>
      </p:sp>
    </p:spTree>
    <p:extLst>
      <p:ext uri="{BB962C8B-B14F-4D97-AF65-F5344CB8AC3E}">
        <p14:creationId xmlns:p14="http://schemas.microsoft.com/office/powerpoint/2010/main" val="165493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E28B6-AAC4-BB8F-73FB-1489A94102A3}"/>
              </a:ext>
            </a:extLst>
          </p:cNvPr>
          <p:cNvSpPr>
            <a:spLocks noGrp="1"/>
          </p:cNvSpPr>
          <p:nvPr>
            <p:ph type="title"/>
          </p:nvPr>
        </p:nvSpPr>
        <p:spPr/>
        <p:txBody>
          <a:bodyPr>
            <a:noAutofit/>
          </a:bodyPr>
          <a:lstStyle/>
          <a:p>
            <a:r>
              <a:rPr lang="en-US" sz="4800" dirty="0"/>
              <a:t>Not to be confused with hybrid authors</a:t>
            </a:r>
          </a:p>
        </p:txBody>
      </p:sp>
      <p:sp>
        <p:nvSpPr>
          <p:cNvPr id="3" name="Content Placeholder 2">
            <a:extLst>
              <a:ext uri="{FF2B5EF4-FFF2-40B4-BE49-F238E27FC236}">
                <a16:creationId xmlns:a16="http://schemas.microsoft.com/office/drawing/2014/main" id="{E6A69AE6-AB66-49BC-1C70-762BEED1DE55}"/>
              </a:ext>
            </a:extLst>
          </p:cNvPr>
          <p:cNvSpPr>
            <a:spLocks noGrp="1"/>
          </p:cNvSpPr>
          <p:nvPr>
            <p:ph idx="1"/>
          </p:nvPr>
        </p:nvSpPr>
        <p:spPr/>
        <p:txBody>
          <a:bodyPr>
            <a:normAutofit/>
          </a:bodyPr>
          <a:lstStyle/>
          <a:p>
            <a:r>
              <a:rPr lang="en-US" sz="3200" dirty="0"/>
              <a:t>These are authors who write for major publishing AND self-publish titles, usually under a pen name and in a different genre.</a:t>
            </a:r>
          </a:p>
          <a:p>
            <a:r>
              <a:rPr lang="en-US" sz="3200" dirty="0"/>
              <a:t>Examples include our own A.G. Howard and J.T. Ellison, both of whom were already NTY bestsellers with major publishers before self-publishing.</a:t>
            </a:r>
          </a:p>
        </p:txBody>
      </p:sp>
    </p:spTree>
    <p:extLst>
      <p:ext uri="{BB962C8B-B14F-4D97-AF65-F5344CB8AC3E}">
        <p14:creationId xmlns:p14="http://schemas.microsoft.com/office/powerpoint/2010/main" val="1947406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2B93C-B73E-675F-AB17-F27A43AA1FBD}"/>
              </a:ext>
            </a:extLst>
          </p:cNvPr>
          <p:cNvSpPr>
            <a:spLocks noGrp="1"/>
          </p:cNvSpPr>
          <p:nvPr>
            <p:ph type="title"/>
          </p:nvPr>
        </p:nvSpPr>
        <p:spPr/>
        <p:txBody>
          <a:bodyPr>
            <a:normAutofit/>
          </a:bodyPr>
          <a:lstStyle/>
          <a:p>
            <a:r>
              <a:rPr lang="en-US" sz="7200" dirty="0"/>
              <a:t>Why do they do it?</a:t>
            </a:r>
          </a:p>
        </p:txBody>
      </p:sp>
      <p:sp>
        <p:nvSpPr>
          <p:cNvPr id="3" name="Content Placeholder 2">
            <a:extLst>
              <a:ext uri="{FF2B5EF4-FFF2-40B4-BE49-F238E27FC236}">
                <a16:creationId xmlns:a16="http://schemas.microsoft.com/office/drawing/2014/main" id="{2A4A54C8-FFCD-046D-5885-030BD54D9F56}"/>
              </a:ext>
            </a:extLst>
          </p:cNvPr>
          <p:cNvSpPr>
            <a:spLocks noGrp="1"/>
          </p:cNvSpPr>
          <p:nvPr>
            <p:ph idx="1"/>
          </p:nvPr>
        </p:nvSpPr>
        <p:spPr>
          <a:xfrm>
            <a:off x="1295401" y="2530136"/>
            <a:ext cx="9601196" cy="3345732"/>
          </a:xfrm>
        </p:spPr>
        <p:txBody>
          <a:bodyPr>
            <a:noAutofit/>
          </a:bodyPr>
          <a:lstStyle/>
          <a:p>
            <a:r>
              <a:rPr lang="en-US" sz="3200" dirty="0"/>
              <a:t>Major publishing is a big machine, and if authors want to branch out, they have little recourse within that system.</a:t>
            </a:r>
          </a:p>
          <a:p>
            <a:r>
              <a:rPr lang="en-US" sz="3200" dirty="0"/>
              <a:t>Why self-publish as opposed to going with an independent publisher?</a:t>
            </a:r>
          </a:p>
          <a:p>
            <a:r>
              <a:rPr lang="en-US" sz="3200" dirty="0"/>
              <a:t>The same reason many people self-publish – total creative control.</a:t>
            </a:r>
          </a:p>
        </p:txBody>
      </p:sp>
    </p:spTree>
    <p:extLst>
      <p:ext uri="{BB962C8B-B14F-4D97-AF65-F5344CB8AC3E}">
        <p14:creationId xmlns:p14="http://schemas.microsoft.com/office/powerpoint/2010/main" val="17553661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115</TotalTime>
  <Words>866</Words>
  <Application>Microsoft Office PowerPoint</Application>
  <PresentationFormat>Widescreen</PresentationFormat>
  <Paragraphs>47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Garamond</vt:lpstr>
      <vt:lpstr>Times New Roman</vt:lpstr>
      <vt:lpstr>Organic</vt:lpstr>
      <vt:lpstr>Today’s publishing landscape</vt:lpstr>
      <vt:lpstr>Blue Handle Publishing was launched in June 2020 when author / founder Charles D’Amico signed local Amazon bestselling author Andrew J Brandt. D’Amico then hired a team of publishing professionals, and together they have signed fiction and nonfiction book deals with an award-winning playwright, an NFL coach, an international rock star, and several talented writers with incredible stories to share. </vt:lpstr>
      <vt:lpstr>Definitions for today</vt:lpstr>
      <vt:lpstr>Major publishing</vt:lpstr>
      <vt:lpstr>Independent publishing</vt:lpstr>
      <vt:lpstr>Self-Publishing</vt:lpstr>
      <vt:lpstr>Bonus: Hybrid publishing</vt:lpstr>
      <vt:lpstr>Not to be confused with hybrid authors</vt:lpstr>
      <vt:lpstr>Why do they do it?</vt:lpstr>
      <vt:lpstr>This just goes to show you that …</vt:lpstr>
      <vt:lpstr>Why even submit to independent publishers?</vt:lpstr>
      <vt:lpstr>Some major / independent publishing numbers</vt:lpstr>
      <vt:lpstr>Why do we do this?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Today’s publishing landscape</dc:title>
  <dc:creator>Ricky Treon</dc:creator>
  <cp:lastModifiedBy>Katie Boehs</cp:lastModifiedBy>
  <cp:revision>2</cp:revision>
  <dcterms:created xsi:type="dcterms:W3CDTF">2022-09-16T17:26:58Z</dcterms:created>
  <dcterms:modified xsi:type="dcterms:W3CDTF">2022-10-05T22:12:01Z</dcterms:modified>
</cp:coreProperties>
</file>