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D2898-5990-4C06-BA10-9CB5D9201046}" v="10" dt="2023-07-15T01:16:42.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4BDB-CB17-AC5A-EC19-330F2BFC32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19BCCC-8EA3-7C4D-5237-C4C2FAC6D8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521E05-1F59-8CD9-EA43-D0BFCC3C7B31}"/>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5" name="Footer Placeholder 4">
            <a:extLst>
              <a:ext uri="{FF2B5EF4-FFF2-40B4-BE49-F238E27FC236}">
                <a16:creationId xmlns:a16="http://schemas.microsoft.com/office/drawing/2014/main" id="{9BD9E3DB-8D63-A3E3-9748-3315FDDE5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5AA89-66B0-34F1-80EE-B2DDFDAA093C}"/>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190845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8A53-08CA-99EC-8907-18EB112EF5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CFFCD2-44B8-9F5C-AAE5-00CD9BBE94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B812E-C6EB-19B9-41A5-5FA24E4B7DC8}"/>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5" name="Footer Placeholder 4">
            <a:extLst>
              <a:ext uri="{FF2B5EF4-FFF2-40B4-BE49-F238E27FC236}">
                <a16:creationId xmlns:a16="http://schemas.microsoft.com/office/drawing/2014/main" id="{1DFA02A1-61B0-C7C1-08B0-223A72663E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C470A-0436-37B2-53A9-39BA4A3B417C}"/>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212942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886447-1764-2E01-7E48-3A0E0A0AD5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095C9D-4DF3-7F4F-2E6F-311A6341A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2F966D-DC7F-14E2-790B-70ACFF40C1AF}"/>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5" name="Footer Placeholder 4">
            <a:extLst>
              <a:ext uri="{FF2B5EF4-FFF2-40B4-BE49-F238E27FC236}">
                <a16:creationId xmlns:a16="http://schemas.microsoft.com/office/drawing/2014/main" id="{6054A77D-EFCF-803E-C2D8-72A8A7B1C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4B028-0798-0ED0-8C2D-5D1834913698}"/>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357365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091F-583F-21CE-46E9-BCCB6B67CB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B11B58-8811-30AA-1666-E197BE4190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8E3B1-F2CB-C157-AAA6-FB4858BF6AA8}"/>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5" name="Footer Placeholder 4">
            <a:extLst>
              <a:ext uri="{FF2B5EF4-FFF2-40B4-BE49-F238E27FC236}">
                <a16:creationId xmlns:a16="http://schemas.microsoft.com/office/drawing/2014/main" id="{BAD35F0D-ADB5-200F-4F18-D62DE6E3C1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6DF98-6E67-E779-B90C-91D557AC800C}"/>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190017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12D36-DECE-7F74-5A21-6A4E9A8B9C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A7B15B-4957-1E65-8F61-804DD8ADA0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47F25-ACBD-2F4C-CD08-220F249465AB}"/>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5" name="Footer Placeholder 4">
            <a:extLst>
              <a:ext uri="{FF2B5EF4-FFF2-40B4-BE49-F238E27FC236}">
                <a16:creationId xmlns:a16="http://schemas.microsoft.com/office/drawing/2014/main" id="{601A5725-602A-21A6-075F-2AE16C1AD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02A8A-291F-7809-F505-403FF61A0D29}"/>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211683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68CC4-E336-7A8C-058E-4D70F1307B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3F2D8C-4592-FDAD-9A5F-5306B65E2F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734480-58AD-F19A-72FF-D70E03B060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E69427-2F5E-A09E-DDD7-7E9A2951E4B3}"/>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6" name="Footer Placeholder 5">
            <a:extLst>
              <a:ext uri="{FF2B5EF4-FFF2-40B4-BE49-F238E27FC236}">
                <a16:creationId xmlns:a16="http://schemas.microsoft.com/office/drawing/2014/main" id="{863A32AD-44CE-EB0E-DD2C-D81ED70784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4F345A-7E67-CBA0-FD90-2A9938D227D4}"/>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75983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620C-43DD-B4BB-F7C5-3E4CEB8B1F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018425-FE02-7309-0584-FC43D700E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CDD1E2-197E-EE15-2D63-7A9F22584C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E9720E-EDD3-C6C2-F7F4-1C2B950F46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05DEF6-05B2-E35B-2681-DFE4398C49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E2B2CD-9E9B-2E50-FCC0-3D3CC5714922}"/>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8" name="Footer Placeholder 7">
            <a:extLst>
              <a:ext uri="{FF2B5EF4-FFF2-40B4-BE49-F238E27FC236}">
                <a16:creationId xmlns:a16="http://schemas.microsoft.com/office/drawing/2014/main" id="{9F3D7222-30C3-D797-0A5D-218A0E7537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13CC9F-D867-095C-2851-6CC4A6420C13}"/>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420692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0D2C2-6252-AE2F-B63E-B3A5973067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2C6D6A-63E4-43E1-1D93-18F2B71778ED}"/>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4" name="Footer Placeholder 3">
            <a:extLst>
              <a:ext uri="{FF2B5EF4-FFF2-40B4-BE49-F238E27FC236}">
                <a16:creationId xmlns:a16="http://schemas.microsoft.com/office/drawing/2014/main" id="{36FE70C2-249E-B699-F691-4E990180E1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C422A0-A1B7-37D2-2D29-EAABF96A8D55}"/>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98565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6CBEA-39A9-5403-A437-6E491E40005F}"/>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3" name="Footer Placeholder 2">
            <a:extLst>
              <a:ext uri="{FF2B5EF4-FFF2-40B4-BE49-F238E27FC236}">
                <a16:creationId xmlns:a16="http://schemas.microsoft.com/office/drawing/2014/main" id="{9C877BD6-6FEA-11BD-DFBB-5F1A729920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DAC29C-F7C1-1496-EAF4-1E5B68DD6C5D}"/>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277176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17F50-F957-6301-C08F-0EA0FCDB5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97E5B5-FB05-A146-888B-315DBFF9BC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3526B2-CA2B-E8F8-6C08-B673B12A46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30FAD5-A063-B758-C8EB-78C7EF299381}"/>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6" name="Footer Placeholder 5">
            <a:extLst>
              <a:ext uri="{FF2B5EF4-FFF2-40B4-BE49-F238E27FC236}">
                <a16:creationId xmlns:a16="http://schemas.microsoft.com/office/drawing/2014/main" id="{2C8535D3-E4B0-7CD6-892E-61DC5D7E5A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D95659-E3E4-A36A-0006-FF0EFA273FE6}"/>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1072893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BCFDD-3C1A-6F4E-F021-14E56F007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2370E8-257C-A474-FD20-D99C5B8C7B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76AA4-7C02-F460-3456-5CB408780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36F4DC-DB76-A46F-4A92-23A52EB0B09F}"/>
              </a:ext>
            </a:extLst>
          </p:cNvPr>
          <p:cNvSpPr>
            <a:spLocks noGrp="1"/>
          </p:cNvSpPr>
          <p:nvPr>
            <p:ph type="dt" sz="half" idx="10"/>
          </p:nvPr>
        </p:nvSpPr>
        <p:spPr/>
        <p:txBody>
          <a:bodyPr/>
          <a:lstStyle/>
          <a:p>
            <a:fld id="{4504462C-8ABB-450C-BB50-DF32B312BA17}" type="datetimeFigureOut">
              <a:rPr lang="en-US" smtClean="0"/>
              <a:t>7/18/2023</a:t>
            </a:fld>
            <a:endParaRPr lang="en-US"/>
          </a:p>
        </p:txBody>
      </p:sp>
      <p:sp>
        <p:nvSpPr>
          <p:cNvPr id="6" name="Footer Placeholder 5">
            <a:extLst>
              <a:ext uri="{FF2B5EF4-FFF2-40B4-BE49-F238E27FC236}">
                <a16:creationId xmlns:a16="http://schemas.microsoft.com/office/drawing/2014/main" id="{64001E69-AACD-CB6E-5660-9CF93C390F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54DB87-217E-73CB-8AD1-8526741F5566}"/>
              </a:ext>
            </a:extLst>
          </p:cNvPr>
          <p:cNvSpPr>
            <a:spLocks noGrp="1"/>
          </p:cNvSpPr>
          <p:nvPr>
            <p:ph type="sldNum" sz="quarter" idx="12"/>
          </p:nvPr>
        </p:nvSpPr>
        <p:spPr/>
        <p:txBody>
          <a:bodyPr/>
          <a:lstStyle/>
          <a:p>
            <a:fld id="{95C3A428-12B7-4E75-80F1-6B9C4BC63A5D}" type="slidenum">
              <a:rPr lang="en-US" smtClean="0"/>
              <a:t>‹#›</a:t>
            </a:fld>
            <a:endParaRPr lang="en-US"/>
          </a:p>
        </p:txBody>
      </p:sp>
    </p:spTree>
    <p:extLst>
      <p:ext uri="{BB962C8B-B14F-4D97-AF65-F5344CB8AC3E}">
        <p14:creationId xmlns:p14="http://schemas.microsoft.com/office/powerpoint/2010/main" val="95175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3E4ED-1B1A-8A7A-E8CA-F5FF46597A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7C5780-43D7-DA58-B757-4148796C8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EF632-E080-B175-6F48-9C6FB0557F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4462C-8ABB-450C-BB50-DF32B312BA17}" type="datetimeFigureOut">
              <a:rPr lang="en-US" smtClean="0"/>
              <a:t>7/18/2023</a:t>
            </a:fld>
            <a:endParaRPr lang="en-US"/>
          </a:p>
        </p:txBody>
      </p:sp>
      <p:sp>
        <p:nvSpPr>
          <p:cNvPr id="5" name="Footer Placeholder 4">
            <a:extLst>
              <a:ext uri="{FF2B5EF4-FFF2-40B4-BE49-F238E27FC236}">
                <a16:creationId xmlns:a16="http://schemas.microsoft.com/office/drawing/2014/main" id="{D0C8511E-FC04-A675-13EA-9428710C86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CA2977-7424-030C-06D4-4FEC71BB0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3A428-12B7-4E75-80F1-6B9C4BC63A5D}" type="slidenum">
              <a:rPr lang="en-US" smtClean="0"/>
              <a:t>‹#›</a:t>
            </a:fld>
            <a:endParaRPr lang="en-US"/>
          </a:p>
        </p:txBody>
      </p:sp>
    </p:spTree>
    <p:extLst>
      <p:ext uri="{BB962C8B-B14F-4D97-AF65-F5344CB8AC3E}">
        <p14:creationId xmlns:p14="http://schemas.microsoft.com/office/powerpoint/2010/main" val="39302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tage32.com/welcome" TargetMode="External"/><Relationship Id="rId2" Type="http://schemas.openxmlformats.org/officeDocument/2006/relationships/hyperlink" Target="https://screencraft.org/" TargetMode="External"/><Relationship Id="rId1" Type="http://schemas.openxmlformats.org/officeDocument/2006/relationships/slideLayout" Target="../slideLayouts/slideLayout2.xml"/><Relationship Id="rId4" Type="http://schemas.openxmlformats.org/officeDocument/2006/relationships/hyperlink" Target="https://www.coverfly.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D958-A680-7B1A-7C60-2E93A256470D}"/>
              </a:ext>
            </a:extLst>
          </p:cNvPr>
          <p:cNvSpPr>
            <a:spLocks noGrp="1"/>
          </p:cNvSpPr>
          <p:nvPr>
            <p:ph type="ctrTitle"/>
          </p:nvPr>
        </p:nvSpPr>
        <p:spPr>
          <a:xfrm>
            <a:off x="1524000" y="381000"/>
            <a:ext cx="9144000" cy="3128963"/>
          </a:xfrm>
        </p:spPr>
        <p:txBody>
          <a:bodyPr>
            <a:normAutofit/>
          </a:bodyPr>
          <a:lstStyle/>
          <a:p>
            <a:r>
              <a:rPr lang="en-US" sz="9600" b="1" dirty="0">
                <a:latin typeface="Courier New" panose="02070309020205020404" pitchFamily="49" charset="0"/>
                <a:cs typeface="Courier New" panose="02070309020205020404" pitchFamily="49" charset="0"/>
              </a:rPr>
              <a:t>THE PAGE VS THE SCREEN</a:t>
            </a:r>
          </a:p>
        </p:txBody>
      </p:sp>
      <p:sp>
        <p:nvSpPr>
          <p:cNvPr id="3" name="Subtitle 2">
            <a:extLst>
              <a:ext uri="{FF2B5EF4-FFF2-40B4-BE49-F238E27FC236}">
                <a16:creationId xmlns:a16="http://schemas.microsoft.com/office/drawing/2014/main" id="{6D800120-65EE-CDE8-8F37-2C13D7817D91}"/>
              </a:ext>
            </a:extLst>
          </p:cNvPr>
          <p:cNvSpPr>
            <a:spLocks noGrp="1"/>
          </p:cNvSpPr>
          <p:nvPr>
            <p:ph type="subTitle" idx="1"/>
          </p:nvPr>
        </p:nvSpPr>
        <p:spPr>
          <a:xfrm>
            <a:off x="1524000" y="3602038"/>
            <a:ext cx="9144000" cy="2387600"/>
          </a:xfrm>
        </p:spPr>
        <p:txBody>
          <a:bodyPr>
            <a:normAutofit/>
          </a:bodyPr>
          <a:lstStyle/>
          <a:p>
            <a:endParaRPr lang="en-US" dirty="0">
              <a:latin typeface="Courier New" panose="02070309020205020404" pitchFamily="49" charset="0"/>
              <a:cs typeface="Courier New" panose="02070309020205020404" pitchFamily="49" charset="0"/>
            </a:endParaRPr>
          </a:p>
          <a:p>
            <a:r>
              <a:rPr lang="en-US" sz="5200" dirty="0">
                <a:latin typeface="Courier New" panose="02070309020205020404" pitchFamily="49" charset="0"/>
                <a:cs typeface="Courier New" panose="02070309020205020404" pitchFamily="49" charset="0"/>
              </a:rPr>
              <a:t>AN AUTHOR’S GUIDE TO SHOW BUSINESS</a:t>
            </a:r>
          </a:p>
        </p:txBody>
      </p:sp>
    </p:spTree>
    <p:extLst>
      <p:ext uri="{BB962C8B-B14F-4D97-AF65-F5344CB8AC3E}">
        <p14:creationId xmlns:p14="http://schemas.microsoft.com/office/powerpoint/2010/main" val="347506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11A01-B7BF-F9A6-3C92-38D0CEB48FA7}"/>
              </a:ext>
            </a:extLst>
          </p:cNvPr>
          <p:cNvSpPr>
            <a:spLocks noGrp="1"/>
          </p:cNvSpPr>
          <p:nvPr>
            <p:ph type="title"/>
          </p:nvPr>
        </p:nvSpPr>
        <p:spPr/>
        <p:txBody>
          <a:bodyPr>
            <a:noAutofit/>
          </a:bodyPr>
          <a:lstStyle/>
          <a:p>
            <a:r>
              <a:rPr lang="en-US" b="1" dirty="0">
                <a:latin typeface="Courier New" panose="02070309020205020404" pitchFamily="49" charset="0"/>
                <a:cs typeface="Courier New" panose="02070309020205020404" pitchFamily="49" charset="0"/>
              </a:rPr>
              <a:t>Hourlong TV episode structure</a:t>
            </a:r>
          </a:p>
        </p:txBody>
      </p:sp>
      <p:sp>
        <p:nvSpPr>
          <p:cNvPr id="3" name="Content Placeholder 2">
            <a:extLst>
              <a:ext uri="{FF2B5EF4-FFF2-40B4-BE49-F238E27FC236}">
                <a16:creationId xmlns:a16="http://schemas.microsoft.com/office/drawing/2014/main" id="{DD049980-6229-A733-C934-1A1955E9EF9A}"/>
              </a:ext>
            </a:extLst>
          </p:cNvPr>
          <p:cNvSpPr>
            <a:spLocks noGrp="1"/>
          </p:cNvSpPr>
          <p:nvPr>
            <p:ph idx="1"/>
          </p:nvPr>
        </p:nvSpPr>
        <p:spPr>
          <a:xfrm>
            <a:off x="838200" y="1495425"/>
            <a:ext cx="10515600" cy="4997450"/>
          </a:xfrm>
        </p:spPr>
        <p:txBody>
          <a:bodyPr>
            <a:normAutofit/>
          </a:bodyPr>
          <a:lstStyle/>
          <a:p>
            <a:r>
              <a:rPr lang="en-US" sz="3200" dirty="0">
                <a:latin typeface="Courier New" panose="02070309020205020404" pitchFamily="49" charset="0"/>
                <a:cs typeface="Courier New" panose="02070309020205020404" pitchFamily="49" charset="0"/>
              </a:rPr>
              <a:t>Even streamers uses this, especially if they have commercials.</a:t>
            </a:r>
          </a:p>
          <a:p>
            <a:r>
              <a:rPr lang="en-US" sz="3200" b="1" dirty="0">
                <a:latin typeface="Courier New" panose="02070309020205020404" pitchFamily="49" charset="0"/>
                <a:cs typeface="Courier New" panose="02070309020205020404" pitchFamily="49" charset="0"/>
              </a:rPr>
              <a:t>Teaser (beginning of Act I): </a:t>
            </a:r>
            <a:r>
              <a:rPr lang="en-US" sz="3200" dirty="0">
                <a:latin typeface="Courier New" panose="02070309020205020404" pitchFamily="49" charset="0"/>
                <a:cs typeface="Courier New" panose="02070309020205020404" pitchFamily="49" charset="0"/>
              </a:rPr>
              <a:t>Pages 1 – 3. Grabs your attention. Mini prologue.</a:t>
            </a:r>
          </a:p>
          <a:p>
            <a:r>
              <a:rPr lang="en-US" sz="3200" b="1" dirty="0">
                <a:latin typeface="Courier New" panose="02070309020205020404" pitchFamily="49" charset="0"/>
                <a:cs typeface="Courier New" panose="02070309020205020404" pitchFamily="49" charset="0"/>
              </a:rPr>
              <a:t>Rest of Act I: </a:t>
            </a:r>
            <a:r>
              <a:rPr lang="en-US" sz="3200" dirty="0">
                <a:latin typeface="Courier New" panose="02070309020205020404" pitchFamily="49" charset="0"/>
                <a:cs typeface="Courier New" panose="02070309020205020404" pitchFamily="49" charset="0"/>
              </a:rPr>
              <a:t>Pages 4 – 10.</a:t>
            </a:r>
          </a:p>
          <a:p>
            <a:r>
              <a:rPr lang="en-US" sz="3200" b="1" dirty="0">
                <a:latin typeface="Courier New" panose="02070309020205020404" pitchFamily="49" charset="0"/>
                <a:cs typeface="Courier New" panose="02070309020205020404" pitchFamily="49" charset="0"/>
              </a:rPr>
              <a:t>Act II: </a:t>
            </a:r>
            <a:r>
              <a:rPr lang="en-US" sz="3200" dirty="0">
                <a:latin typeface="Courier New" panose="02070309020205020404" pitchFamily="49" charset="0"/>
                <a:cs typeface="Courier New" panose="02070309020205020404" pitchFamily="49" charset="0"/>
              </a:rPr>
              <a:t>Pages 11 – 20.</a:t>
            </a:r>
          </a:p>
          <a:p>
            <a:r>
              <a:rPr lang="en-US" sz="3200" b="1" dirty="0">
                <a:latin typeface="Courier New" panose="02070309020205020404" pitchFamily="49" charset="0"/>
                <a:cs typeface="Courier New" panose="02070309020205020404" pitchFamily="49" charset="0"/>
              </a:rPr>
              <a:t>ACT III: </a:t>
            </a:r>
            <a:r>
              <a:rPr lang="en-US" sz="3200" dirty="0">
                <a:latin typeface="Courier New" panose="02070309020205020404" pitchFamily="49" charset="0"/>
                <a:cs typeface="Courier New" panose="02070309020205020404" pitchFamily="49" charset="0"/>
              </a:rPr>
              <a:t>Pages 21 – 32.</a:t>
            </a:r>
          </a:p>
          <a:p>
            <a:r>
              <a:rPr lang="en-US" sz="3200" b="1" dirty="0">
                <a:latin typeface="Courier New" panose="02070309020205020404" pitchFamily="49" charset="0"/>
                <a:cs typeface="Courier New" panose="02070309020205020404" pitchFamily="49" charset="0"/>
              </a:rPr>
              <a:t>ACT IV: </a:t>
            </a:r>
            <a:r>
              <a:rPr lang="en-US" sz="3200" dirty="0">
                <a:latin typeface="Courier New" panose="02070309020205020404" pitchFamily="49" charset="0"/>
                <a:cs typeface="Courier New" panose="02070309020205020404" pitchFamily="49" charset="0"/>
              </a:rPr>
              <a:t>Pages 33 – 41.</a:t>
            </a:r>
          </a:p>
          <a:p>
            <a:r>
              <a:rPr lang="en-US" sz="3200" b="1" dirty="0">
                <a:latin typeface="Courier New" panose="02070309020205020404" pitchFamily="49" charset="0"/>
                <a:cs typeface="Courier New" panose="02070309020205020404" pitchFamily="49" charset="0"/>
              </a:rPr>
              <a:t>ACT V: </a:t>
            </a:r>
            <a:r>
              <a:rPr lang="en-US" sz="3200" dirty="0">
                <a:latin typeface="Courier New" panose="02070309020205020404" pitchFamily="49" charset="0"/>
                <a:cs typeface="Courier New" panose="02070309020205020404" pitchFamily="49" charset="0"/>
              </a:rPr>
              <a:t>Pages 42 – 55.</a:t>
            </a:r>
          </a:p>
        </p:txBody>
      </p:sp>
    </p:spTree>
    <p:extLst>
      <p:ext uri="{BB962C8B-B14F-4D97-AF65-F5344CB8AC3E}">
        <p14:creationId xmlns:p14="http://schemas.microsoft.com/office/powerpoint/2010/main" val="287450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FA0E-87E6-536B-1BA1-C7F03C40832E}"/>
              </a:ext>
            </a:extLst>
          </p:cNvPr>
          <p:cNvSpPr>
            <a:spLocks noGrp="1"/>
          </p:cNvSpPr>
          <p:nvPr>
            <p:ph type="title"/>
          </p:nvPr>
        </p:nvSpPr>
        <p:spPr/>
        <p:txBody>
          <a:bodyPr/>
          <a:lstStyle/>
          <a:p>
            <a:r>
              <a:rPr lang="en-US" b="1" dirty="0">
                <a:latin typeface="Courier New" panose="02070309020205020404" pitchFamily="49" charset="0"/>
                <a:cs typeface="Courier New" panose="02070309020205020404" pitchFamily="49" charset="0"/>
              </a:rPr>
              <a:t>Half-hour TV episode structure</a:t>
            </a:r>
          </a:p>
        </p:txBody>
      </p:sp>
      <p:sp>
        <p:nvSpPr>
          <p:cNvPr id="3" name="Content Placeholder 2">
            <a:extLst>
              <a:ext uri="{FF2B5EF4-FFF2-40B4-BE49-F238E27FC236}">
                <a16:creationId xmlns:a16="http://schemas.microsoft.com/office/drawing/2014/main" id="{D799283B-21AD-BED4-3609-671F5191A653}"/>
              </a:ext>
            </a:extLst>
          </p:cNvPr>
          <p:cNvSpPr>
            <a:spLocks noGrp="1"/>
          </p:cNvSpPr>
          <p:nvPr>
            <p:ph idx="1"/>
          </p:nvPr>
        </p:nvSpPr>
        <p:spPr>
          <a:xfrm>
            <a:off x="838200" y="1533525"/>
            <a:ext cx="10515600" cy="4959350"/>
          </a:xfrm>
        </p:spPr>
        <p:txBody>
          <a:bodyPr>
            <a:normAutofit/>
          </a:bodyPr>
          <a:lstStyle/>
          <a:p>
            <a:r>
              <a:rPr lang="en-US" sz="3200" dirty="0">
                <a:latin typeface="Courier New" panose="02070309020205020404" pitchFamily="49" charset="0"/>
                <a:cs typeface="Courier New" panose="02070309020205020404" pitchFamily="49" charset="0"/>
              </a:rPr>
              <a:t>Comedy pages are usually a bit less than one minute because of the quick dialogue.</a:t>
            </a:r>
          </a:p>
          <a:p>
            <a:r>
              <a:rPr lang="en-US" sz="3200" b="1" dirty="0">
                <a:latin typeface="Courier New" panose="02070309020205020404" pitchFamily="49" charset="0"/>
                <a:cs typeface="Courier New" panose="02070309020205020404" pitchFamily="49" charset="0"/>
              </a:rPr>
              <a:t>Teaser: </a:t>
            </a:r>
            <a:r>
              <a:rPr lang="en-US" sz="3200" dirty="0">
                <a:latin typeface="Courier New" panose="02070309020205020404" pitchFamily="49" charset="0"/>
                <a:cs typeface="Courier New" panose="02070309020205020404" pitchFamily="49" charset="0"/>
              </a:rPr>
              <a:t>Pages 1 – 3</a:t>
            </a:r>
          </a:p>
          <a:p>
            <a:r>
              <a:rPr lang="en-US" sz="3200" b="1" dirty="0">
                <a:latin typeface="Courier New" panose="02070309020205020404" pitchFamily="49" charset="0"/>
                <a:cs typeface="Courier New" panose="02070309020205020404" pitchFamily="49" charset="0"/>
              </a:rPr>
              <a:t>Rest of Act I: </a:t>
            </a:r>
            <a:r>
              <a:rPr lang="en-US" sz="3200" dirty="0">
                <a:latin typeface="Courier New" panose="02070309020205020404" pitchFamily="49" charset="0"/>
                <a:cs typeface="Courier New" panose="02070309020205020404" pitchFamily="49" charset="0"/>
              </a:rPr>
              <a:t>Pages 4 – 8</a:t>
            </a:r>
          </a:p>
          <a:p>
            <a:r>
              <a:rPr lang="en-US" sz="3200" b="1" dirty="0">
                <a:latin typeface="Courier New" panose="02070309020205020404" pitchFamily="49" charset="0"/>
                <a:cs typeface="Courier New" panose="02070309020205020404" pitchFamily="49" charset="0"/>
              </a:rPr>
              <a:t>Act II: </a:t>
            </a:r>
            <a:r>
              <a:rPr lang="en-US" sz="3200" dirty="0">
                <a:latin typeface="Courier New" panose="02070309020205020404" pitchFamily="49" charset="0"/>
                <a:cs typeface="Courier New" panose="02070309020205020404" pitchFamily="49" charset="0"/>
              </a:rPr>
              <a:t>Pages 9 – 15</a:t>
            </a:r>
          </a:p>
          <a:p>
            <a:r>
              <a:rPr lang="en-US" sz="3200" b="1" dirty="0">
                <a:latin typeface="Courier New" panose="02070309020205020404" pitchFamily="49" charset="0"/>
                <a:cs typeface="Courier New" panose="02070309020205020404" pitchFamily="49" charset="0"/>
              </a:rPr>
              <a:t>Act III: </a:t>
            </a:r>
            <a:r>
              <a:rPr lang="en-US" sz="3200" dirty="0">
                <a:latin typeface="Courier New" panose="02070309020205020404" pitchFamily="49" charset="0"/>
                <a:cs typeface="Courier New" panose="02070309020205020404" pitchFamily="49" charset="0"/>
              </a:rPr>
              <a:t>Pages 16 – 23</a:t>
            </a:r>
          </a:p>
          <a:p>
            <a:r>
              <a:rPr lang="en-US" sz="3200" b="1" dirty="0">
                <a:latin typeface="Courier New" panose="02070309020205020404" pitchFamily="49" charset="0"/>
                <a:cs typeface="Courier New" panose="02070309020205020404" pitchFamily="49" charset="0"/>
              </a:rPr>
              <a:t>Act IV: </a:t>
            </a:r>
            <a:r>
              <a:rPr lang="en-US" sz="3200" dirty="0">
                <a:latin typeface="Courier New" panose="02070309020205020404" pitchFamily="49" charset="0"/>
                <a:cs typeface="Courier New" panose="02070309020205020404" pitchFamily="49" charset="0"/>
              </a:rPr>
              <a:t>Pages 24 – 31</a:t>
            </a:r>
          </a:p>
          <a:p>
            <a:r>
              <a:rPr lang="en-US" sz="3200" b="1" dirty="0">
                <a:latin typeface="Courier New" panose="02070309020205020404" pitchFamily="49" charset="0"/>
                <a:cs typeface="Courier New" panose="02070309020205020404" pitchFamily="49" charset="0"/>
              </a:rPr>
              <a:t>Act V (also called the tag, played over credits): </a:t>
            </a:r>
            <a:r>
              <a:rPr lang="en-US" sz="3200" dirty="0">
                <a:latin typeface="Courier New" panose="02070309020205020404" pitchFamily="49" charset="0"/>
                <a:cs typeface="Courier New" panose="02070309020205020404" pitchFamily="49" charset="0"/>
              </a:rPr>
              <a:t>Pages 31 - 33</a:t>
            </a:r>
          </a:p>
        </p:txBody>
      </p:sp>
    </p:spTree>
    <p:extLst>
      <p:ext uri="{BB962C8B-B14F-4D97-AF65-F5344CB8AC3E}">
        <p14:creationId xmlns:p14="http://schemas.microsoft.com/office/powerpoint/2010/main" val="425872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1B60-8D5E-A780-AEC3-9D994F706A4D}"/>
              </a:ext>
            </a:extLst>
          </p:cNvPr>
          <p:cNvSpPr>
            <a:spLocks noGrp="1"/>
          </p:cNvSpPr>
          <p:nvPr>
            <p:ph type="title"/>
          </p:nvPr>
        </p:nvSpPr>
        <p:spPr>
          <a:xfrm>
            <a:off x="838200" y="365125"/>
            <a:ext cx="10515600" cy="6169025"/>
          </a:xfrm>
        </p:spPr>
        <p:txBody>
          <a:bodyPr>
            <a:normAutofit/>
          </a:bodyPr>
          <a:lstStyle/>
          <a:p>
            <a:pPr algn="ctr"/>
            <a:r>
              <a:rPr lang="en-US" sz="9600" b="1" dirty="0">
                <a:latin typeface="Courier New" panose="02070309020205020404" pitchFamily="49" charset="0"/>
                <a:cs typeface="Courier New" panose="02070309020205020404" pitchFamily="49" charset="0"/>
              </a:rPr>
              <a:t>HOLLYWOOD REPRESENTATION</a:t>
            </a:r>
          </a:p>
        </p:txBody>
      </p:sp>
    </p:spTree>
    <p:extLst>
      <p:ext uri="{BB962C8B-B14F-4D97-AF65-F5344CB8AC3E}">
        <p14:creationId xmlns:p14="http://schemas.microsoft.com/office/powerpoint/2010/main" val="43442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5A220-39D0-5798-2066-5F7E185BBB40}"/>
              </a:ext>
            </a:extLst>
          </p:cNvPr>
          <p:cNvSpPr>
            <a:spLocks noGrp="1"/>
          </p:cNvSpPr>
          <p:nvPr>
            <p:ph type="title"/>
          </p:nvPr>
        </p:nvSpPr>
        <p:spPr/>
        <p:txBody>
          <a:bodyPr>
            <a:normAutofit/>
          </a:bodyPr>
          <a:lstStyle/>
          <a:p>
            <a:r>
              <a:rPr lang="en-US" b="1" dirty="0">
                <a:latin typeface="Courier New" panose="02070309020205020404" pitchFamily="49" charset="0"/>
                <a:cs typeface="Courier New" panose="02070309020205020404" pitchFamily="49" charset="0"/>
              </a:rPr>
              <a:t>‘You’re going to have a team’</a:t>
            </a:r>
          </a:p>
        </p:txBody>
      </p:sp>
      <p:sp>
        <p:nvSpPr>
          <p:cNvPr id="3" name="Content Placeholder 2">
            <a:extLst>
              <a:ext uri="{FF2B5EF4-FFF2-40B4-BE49-F238E27FC236}">
                <a16:creationId xmlns:a16="http://schemas.microsoft.com/office/drawing/2014/main" id="{73B95DC3-FD64-766E-7BB1-2A9E8D25D243}"/>
              </a:ext>
            </a:extLst>
          </p:cNvPr>
          <p:cNvSpPr>
            <a:spLocks noGrp="1"/>
          </p:cNvSpPr>
          <p:nvPr>
            <p:ph idx="1"/>
          </p:nvPr>
        </p:nvSpPr>
        <p:spPr>
          <a:xfrm>
            <a:off x="838200" y="1438275"/>
            <a:ext cx="10515600" cy="4738688"/>
          </a:xfrm>
        </p:spPr>
        <p:txBody>
          <a:bodyPr>
            <a:normAutofit lnSpcReduction="10000"/>
          </a:bodyPr>
          <a:lstStyle/>
          <a:p>
            <a:r>
              <a:rPr lang="en-US" sz="3200" dirty="0">
                <a:latin typeface="Courier New" panose="02070309020205020404" pitchFamily="49" charset="0"/>
                <a:cs typeface="Courier New" panose="02070309020205020404" pitchFamily="49" charset="0"/>
              </a:rPr>
              <a:t>Lit managers = Literary agents (book agents)</a:t>
            </a:r>
          </a:p>
          <a:p>
            <a:r>
              <a:rPr lang="en-US" sz="3200" dirty="0">
                <a:latin typeface="Courier New" panose="02070309020205020404" pitchFamily="49" charset="0"/>
                <a:cs typeface="Courier New" panose="02070309020205020404" pitchFamily="49" charset="0"/>
              </a:rPr>
              <a:t>Hollywood agents = Show me the money!</a:t>
            </a:r>
          </a:p>
          <a:p>
            <a:endParaRPr lang="en-US" sz="3200" dirty="0">
              <a:latin typeface="Courier New" panose="02070309020205020404" pitchFamily="49" charset="0"/>
              <a:cs typeface="Courier New" panose="02070309020205020404" pitchFamily="49" charset="0"/>
            </a:endParaRPr>
          </a:p>
          <a:p>
            <a:r>
              <a:rPr lang="en-US" sz="3200" dirty="0">
                <a:latin typeface="Courier New" panose="02070309020205020404" pitchFamily="49" charset="0"/>
                <a:cs typeface="Courier New" panose="02070309020205020404" pitchFamily="49" charset="0"/>
              </a:rPr>
              <a:t>Why do we need both? Because there’s SO MUCH MORE MONEY involved in all of this.</a:t>
            </a:r>
          </a:p>
          <a:p>
            <a:r>
              <a:rPr lang="en-US" sz="3200" dirty="0">
                <a:latin typeface="Courier New" panose="02070309020205020404" pitchFamily="49" charset="0"/>
                <a:cs typeface="Courier New" panose="02070309020205020404" pitchFamily="49" charset="0"/>
              </a:rPr>
              <a:t>Ultra-successful books sell in the low millions over lifetime of the book. Awful TV shows and films get that every month. Or week.</a:t>
            </a:r>
          </a:p>
        </p:txBody>
      </p:sp>
    </p:spTree>
    <p:extLst>
      <p:ext uri="{BB962C8B-B14F-4D97-AF65-F5344CB8AC3E}">
        <p14:creationId xmlns:p14="http://schemas.microsoft.com/office/powerpoint/2010/main" val="325452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79C3-1ECA-46C3-776E-D61D30D72BA1}"/>
              </a:ext>
            </a:extLst>
          </p:cNvPr>
          <p:cNvSpPr>
            <a:spLocks noGrp="1"/>
          </p:cNvSpPr>
          <p:nvPr>
            <p:ph type="title"/>
          </p:nvPr>
        </p:nvSpPr>
        <p:spPr/>
        <p:txBody>
          <a:bodyPr>
            <a:normAutofit/>
          </a:bodyPr>
          <a:lstStyle/>
          <a:p>
            <a:r>
              <a:rPr lang="en-US" sz="8000" b="1" dirty="0">
                <a:latin typeface="Courier New" panose="02070309020205020404" pitchFamily="49" charset="0"/>
                <a:cs typeface="Courier New" panose="02070309020205020404" pitchFamily="49" charset="0"/>
              </a:rPr>
              <a:t>Lit managers</a:t>
            </a:r>
          </a:p>
        </p:txBody>
      </p:sp>
      <p:sp>
        <p:nvSpPr>
          <p:cNvPr id="3" name="Content Placeholder 2">
            <a:extLst>
              <a:ext uri="{FF2B5EF4-FFF2-40B4-BE49-F238E27FC236}">
                <a16:creationId xmlns:a16="http://schemas.microsoft.com/office/drawing/2014/main" id="{FEAA912C-D18D-6497-29F4-0EFB7E1CAC79}"/>
              </a:ext>
            </a:extLst>
          </p:cNvPr>
          <p:cNvSpPr>
            <a:spLocks noGrp="1"/>
          </p:cNvSpPr>
          <p:nvPr>
            <p:ph idx="1"/>
          </p:nvPr>
        </p:nvSpPr>
        <p:spPr/>
        <p:txBody>
          <a:bodyPr>
            <a:normAutofit fontScale="85000" lnSpcReduction="20000"/>
          </a:bodyPr>
          <a:lstStyle/>
          <a:p>
            <a:r>
              <a:rPr lang="en-US" sz="4000" dirty="0">
                <a:latin typeface="Courier New" panose="02070309020205020404" pitchFamily="49" charset="0"/>
                <a:cs typeface="Courier New" panose="02070309020205020404" pitchFamily="49" charset="0"/>
              </a:rPr>
              <a:t>Help develop your scripts, pitches, and careers</a:t>
            </a:r>
          </a:p>
          <a:p>
            <a:r>
              <a:rPr lang="en-US" sz="4000" dirty="0">
                <a:latin typeface="Courier New" panose="02070309020205020404" pitchFamily="49" charset="0"/>
                <a:cs typeface="Courier New" panose="02070309020205020404" pitchFamily="49" charset="0"/>
              </a:rPr>
              <a:t>Get you opportunities to pitch your work</a:t>
            </a:r>
          </a:p>
          <a:p>
            <a:r>
              <a:rPr lang="en-US" sz="4000" dirty="0">
                <a:latin typeface="Courier New" panose="02070309020205020404" pitchFamily="49" charset="0"/>
                <a:cs typeface="Courier New" panose="02070309020205020404" pitchFamily="49" charset="0"/>
              </a:rPr>
              <a:t>Pitch you for writing assignments / staff positions</a:t>
            </a:r>
          </a:p>
          <a:p>
            <a:r>
              <a:rPr lang="en-US" sz="4000" dirty="0">
                <a:latin typeface="Courier New" panose="02070309020205020404" pitchFamily="49" charset="0"/>
                <a:cs typeface="Courier New" panose="02070309020205020404" pitchFamily="49" charset="0"/>
              </a:rPr>
              <a:t>Can be producers on your films / shows</a:t>
            </a:r>
          </a:p>
          <a:p>
            <a:r>
              <a:rPr lang="en-US" sz="4000" dirty="0">
                <a:latin typeface="Courier New" panose="02070309020205020404" pitchFamily="49" charset="0"/>
                <a:cs typeface="Courier New" panose="02070309020205020404" pitchFamily="49" charset="0"/>
              </a:rPr>
              <a:t>Smaller client lists</a:t>
            </a:r>
          </a:p>
          <a:p>
            <a:r>
              <a:rPr lang="en-US" sz="4000" dirty="0">
                <a:latin typeface="Courier New" panose="02070309020205020404" pitchFamily="49" charset="0"/>
                <a:cs typeface="Courier New" panose="02070309020205020404" pitchFamily="49" charset="0"/>
              </a:rPr>
              <a:t>Earn 15 percent commission</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16662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91A17-CA09-63C0-17E2-4A558D3DD0FA}"/>
              </a:ext>
            </a:extLst>
          </p:cNvPr>
          <p:cNvSpPr>
            <a:spLocks noGrp="1"/>
          </p:cNvSpPr>
          <p:nvPr>
            <p:ph type="title"/>
          </p:nvPr>
        </p:nvSpPr>
        <p:spPr/>
        <p:txBody>
          <a:bodyPr>
            <a:normAutofit fontScale="90000"/>
          </a:bodyPr>
          <a:lstStyle/>
          <a:p>
            <a:r>
              <a:rPr lang="en-US" sz="9600" b="1" dirty="0"/>
              <a:t>Agents</a:t>
            </a:r>
          </a:p>
        </p:txBody>
      </p:sp>
      <p:sp>
        <p:nvSpPr>
          <p:cNvPr id="3" name="Content Placeholder 2">
            <a:extLst>
              <a:ext uri="{FF2B5EF4-FFF2-40B4-BE49-F238E27FC236}">
                <a16:creationId xmlns:a16="http://schemas.microsoft.com/office/drawing/2014/main" id="{66EF6E62-D5C0-C716-4BF7-A39032F4DCA0}"/>
              </a:ext>
            </a:extLst>
          </p:cNvPr>
          <p:cNvSpPr>
            <a:spLocks noGrp="1"/>
          </p:cNvSpPr>
          <p:nvPr>
            <p:ph idx="1"/>
          </p:nvPr>
        </p:nvSpPr>
        <p:spPr/>
        <p:txBody>
          <a:bodyPr/>
          <a:lstStyle/>
          <a:p>
            <a:r>
              <a:rPr lang="en-US" dirty="0">
                <a:latin typeface="Courier New" panose="02070309020205020404" pitchFamily="49" charset="0"/>
                <a:cs typeface="Courier New" panose="02070309020205020404" pitchFamily="49" charset="0"/>
              </a:rPr>
              <a:t>Can get you opportunities to pitch</a:t>
            </a:r>
          </a:p>
          <a:p>
            <a:r>
              <a:rPr lang="en-US" dirty="0">
                <a:latin typeface="Courier New" panose="02070309020205020404" pitchFamily="49" charset="0"/>
                <a:cs typeface="Courier New" panose="02070309020205020404" pitchFamily="49" charset="0"/>
              </a:rPr>
              <a:t>Can pitch you</a:t>
            </a:r>
          </a:p>
          <a:p>
            <a:r>
              <a:rPr lang="en-US" dirty="0">
                <a:latin typeface="Courier New" panose="02070309020205020404" pitchFamily="49" charset="0"/>
                <a:cs typeface="Courier New" panose="02070309020205020404" pitchFamily="49" charset="0"/>
              </a:rPr>
              <a:t>Are responsible for creating, finalizing your contracts and getting you paid</a:t>
            </a:r>
          </a:p>
          <a:p>
            <a:r>
              <a:rPr lang="en-US" dirty="0">
                <a:latin typeface="Courier New" panose="02070309020205020404" pitchFamily="49" charset="0"/>
                <a:cs typeface="Courier New" panose="02070309020205020404" pitchFamily="49" charset="0"/>
              </a:rPr>
              <a:t>Which is why most have law degrees, often from prestigious universities</a:t>
            </a:r>
          </a:p>
          <a:p>
            <a:r>
              <a:rPr lang="en-US" dirty="0">
                <a:latin typeface="Courier New" panose="02070309020205020404" pitchFamily="49" charset="0"/>
                <a:cs typeface="Courier New" panose="02070309020205020404" pitchFamily="49" charset="0"/>
              </a:rPr>
              <a:t>Can NOT be producers</a:t>
            </a:r>
          </a:p>
          <a:p>
            <a:r>
              <a:rPr lang="en-US" dirty="0">
                <a:latin typeface="Courier New" panose="02070309020205020404" pitchFamily="49" charset="0"/>
                <a:cs typeface="Courier New" panose="02070309020205020404" pitchFamily="49" charset="0"/>
              </a:rPr>
              <a:t>Have HUGE client lists</a:t>
            </a:r>
          </a:p>
          <a:p>
            <a:r>
              <a:rPr lang="en-US" dirty="0">
                <a:latin typeface="Courier New" panose="02070309020205020404" pitchFamily="49" charset="0"/>
                <a:cs typeface="Courier New" panose="02070309020205020404" pitchFamily="49" charset="0"/>
              </a:rPr>
              <a:t>Earn 10 percent commission</a:t>
            </a:r>
          </a:p>
        </p:txBody>
      </p:sp>
    </p:spTree>
    <p:extLst>
      <p:ext uri="{BB962C8B-B14F-4D97-AF65-F5344CB8AC3E}">
        <p14:creationId xmlns:p14="http://schemas.microsoft.com/office/powerpoint/2010/main" val="2695689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CF58B-EE9F-B907-3094-D7831F0CD2A4}"/>
              </a:ext>
            </a:extLst>
          </p:cNvPr>
          <p:cNvSpPr>
            <a:spLocks noGrp="1"/>
          </p:cNvSpPr>
          <p:nvPr>
            <p:ph type="title"/>
          </p:nvPr>
        </p:nvSpPr>
        <p:spPr/>
        <p:txBody>
          <a:bodyPr>
            <a:normAutofit/>
          </a:bodyPr>
          <a:lstStyle/>
          <a:p>
            <a:r>
              <a:rPr lang="en-US" sz="5400" b="1" dirty="0">
                <a:latin typeface="Courier New" panose="02070309020205020404" pitchFamily="49" charset="0"/>
                <a:cs typeface="Courier New" panose="02070309020205020404" pitchFamily="49" charset="0"/>
              </a:rPr>
              <a:t>I’m giving up 25 percent?</a:t>
            </a:r>
          </a:p>
        </p:txBody>
      </p:sp>
      <p:sp>
        <p:nvSpPr>
          <p:cNvPr id="3" name="Content Placeholder 2">
            <a:extLst>
              <a:ext uri="{FF2B5EF4-FFF2-40B4-BE49-F238E27FC236}">
                <a16:creationId xmlns:a16="http://schemas.microsoft.com/office/drawing/2014/main" id="{9DDE1DE2-020B-6512-DCCD-D6A3A8048777}"/>
              </a:ext>
            </a:extLst>
          </p:cNvPr>
          <p:cNvSpPr>
            <a:spLocks noGrp="1"/>
          </p:cNvSpPr>
          <p:nvPr>
            <p:ph idx="1"/>
          </p:nvPr>
        </p:nvSpPr>
        <p:spPr>
          <a:xfrm>
            <a:off x="838200" y="1825625"/>
            <a:ext cx="10515600" cy="4667250"/>
          </a:xfrm>
        </p:spPr>
        <p:txBody>
          <a:bodyPr>
            <a:normAutofit lnSpcReduction="10000"/>
          </a:bodyPr>
          <a:lstStyle/>
          <a:p>
            <a:r>
              <a:rPr lang="en-US" sz="3200" dirty="0">
                <a:latin typeface="Courier New" panose="02070309020205020404" pitchFamily="49" charset="0"/>
                <a:cs typeface="Courier New" panose="02070309020205020404" pitchFamily="49" charset="0"/>
              </a:rPr>
              <a:t>Yes, but a few things ...</a:t>
            </a:r>
          </a:p>
          <a:p>
            <a:r>
              <a:rPr lang="en-US" sz="3200" dirty="0">
                <a:latin typeface="Courier New" panose="02070309020205020404" pitchFamily="49" charset="0"/>
                <a:cs typeface="Courier New" panose="02070309020205020404" pitchFamily="49" charset="0"/>
              </a:rPr>
              <a:t>Almost all contracts account for this and have it worked into the overall fees (see previous: SO MUCH MORE MONEY)</a:t>
            </a:r>
          </a:p>
          <a:p>
            <a:r>
              <a:rPr lang="en-US" sz="3200" dirty="0">
                <a:latin typeface="Courier New" panose="02070309020205020404" pitchFamily="49" charset="0"/>
                <a:cs typeface="Courier New" panose="02070309020205020404" pitchFamily="49" charset="0"/>
              </a:rPr>
              <a:t>If your manager acts as a producer on a project, they should waive their commission.</a:t>
            </a:r>
          </a:p>
          <a:p>
            <a:r>
              <a:rPr lang="en-US" sz="3200" dirty="0">
                <a:latin typeface="Courier New" panose="02070309020205020404" pitchFamily="49" charset="0"/>
                <a:cs typeface="Courier New" panose="02070309020205020404" pitchFamily="49" charset="0"/>
              </a:rPr>
              <a:t>Your team should get you as many checks as possible – creator, producer, story editor, consultant, etc.</a:t>
            </a:r>
          </a:p>
        </p:txBody>
      </p:sp>
    </p:spTree>
    <p:extLst>
      <p:ext uri="{BB962C8B-B14F-4D97-AF65-F5344CB8AC3E}">
        <p14:creationId xmlns:p14="http://schemas.microsoft.com/office/powerpoint/2010/main" val="4225874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C408-F362-706A-3E6F-4E4057AFA9AE}"/>
              </a:ext>
            </a:extLst>
          </p:cNvPr>
          <p:cNvSpPr>
            <a:spLocks noGrp="1"/>
          </p:cNvSpPr>
          <p:nvPr>
            <p:ph type="title"/>
          </p:nvPr>
        </p:nvSpPr>
        <p:spPr/>
        <p:txBody>
          <a:bodyPr>
            <a:normAutofit/>
          </a:bodyPr>
          <a:lstStyle/>
          <a:p>
            <a:r>
              <a:rPr lang="en-US" sz="5400" b="1" dirty="0">
                <a:latin typeface="Courier New" panose="02070309020205020404" pitchFamily="49" charset="0"/>
                <a:cs typeface="Courier New" panose="02070309020205020404" pitchFamily="49" charset="0"/>
              </a:rPr>
              <a:t>How to assemble your team</a:t>
            </a:r>
          </a:p>
        </p:txBody>
      </p:sp>
      <p:sp>
        <p:nvSpPr>
          <p:cNvPr id="3" name="Content Placeholder 2">
            <a:extLst>
              <a:ext uri="{FF2B5EF4-FFF2-40B4-BE49-F238E27FC236}">
                <a16:creationId xmlns:a16="http://schemas.microsoft.com/office/drawing/2014/main" id="{3DA16593-CED0-6D73-10C1-932B6FB049CF}"/>
              </a:ext>
            </a:extLst>
          </p:cNvPr>
          <p:cNvSpPr>
            <a:spLocks noGrp="1"/>
          </p:cNvSpPr>
          <p:nvPr>
            <p:ph idx="1"/>
          </p:nvPr>
        </p:nvSpPr>
        <p:spPr>
          <a:xfrm>
            <a:off x="838200" y="1466850"/>
            <a:ext cx="10515600" cy="5026025"/>
          </a:xfrm>
        </p:spPr>
        <p:txBody>
          <a:bodyPr>
            <a:normAutofit/>
          </a:bodyPr>
          <a:lstStyle/>
          <a:p>
            <a:r>
              <a:rPr lang="en-US" dirty="0">
                <a:latin typeface="Courier New" panose="02070309020205020404" pitchFamily="49" charset="0"/>
                <a:cs typeface="Courier New" panose="02070309020205020404" pitchFamily="49" charset="0"/>
              </a:rPr>
              <a:t>I recommend starting with finding a manager</a:t>
            </a:r>
          </a:p>
          <a:p>
            <a:r>
              <a:rPr lang="en-US" dirty="0">
                <a:latin typeface="Courier New" panose="02070309020205020404" pitchFamily="49" charset="0"/>
                <a:cs typeface="Courier New" panose="02070309020205020404" pitchFamily="49" charset="0"/>
              </a:rPr>
              <a:t>You can query, just like with a literary agent</a:t>
            </a:r>
          </a:p>
          <a:p>
            <a:r>
              <a:rPr lang="en-US" dirty="0">
                <a:latin typeface="Courier New" panose="02070309020205020404" pitchFamily="49" charset="0"/>
                <a:cs typeface="Courier New" panose="02070309020205020404" pitchFamily="49" charset="0"/>
              </a:rPr>
              <a:t>Emails are more casual</a:t>
            </a:r>
          </a:p>
          <a:p>
            <a:r>
              <a:rPr lang="en-US" dirty="0">
                <a:latin typeface="Courier New" panose="02070309020205020404" pitchFamily="49" charset="0"/>
                <a:cs typeface="Courier New" panose="02070309020205020404" pitchFamily="49" charset="0"/>
              </a:rPr>
              <a:t>They want a logline (more on that later) for a specific project</a:t>
            </a:r>
          </a:p>
          <a:p>
            <a:r>
              <a:rPr lang="en-US" dirty="0">
                <a:latin typeface="Courier New" panose="02070309020205020404" pitchFamily="49" charset="0"/>
                <a:cs typeface="Courier New" panose="02070309020205020404" pitchFamily="49" charset="0"/>
              </a:rPr>
              <a:t>Also a ‘why you’ paragraph, which should only include major, related accolades</a:t>
            </a:r>
          </a:p>
          <a:p>
            <a:r>
              <a:rPr lang="en-US" dirty="0">
                <a:latin typeface="Courier New" panose="02070309020205020404" pitchFamily="49" charset="0"/>
                <a:cs typeface="Courier New" panose="02070309020205020404" pitchFamily="49" charset="0"/>
              </a:rPr>
              <a:t>More important is life experience as it relates to your project</a:t>
            </a:r>
          </a:p>
          <a:p>
            <a:r>
              <a:rPr lang="en-US" dirty="0">
                <a:latin typeface="Courier New" panose="02070309020205020404" pitchFamily="49" charset="0"/>
                <a:cs typeface="Courier New" panose="02070309020205020404" pitchFamily="49" charset="0"/>
              </a:rPr>
              <a:t>You can also pay to play, but legitimately</a:t>
            </a:r>
          </a:p>
        </p:txBody>
      </p:sp>
    </p:spTree>
    <p:extLst>
      <p:ext uri="{BB962C8B-B14F-4D97-AF65-F5344CB8AC3E}">
        <p14:creationId xmlns:p14="http://schemas.microsoft.com/office/powerpoint/2010/main" val="2150316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095D4-54BE-10D6-E2D3-007DE4265513}"/>
              </a:ext>
            </a:extLst>
          </p:cNvPr>
          <p:cNvSpPr>
            <a:spLocks noGrp="1"/>
          </p:cNvSpPr>
          <p:nvPr>
            <p:ph idx="1"/>
          </p:nvPr>
        </p:nvSpPr>
        <p:spPr>
          <a:xfrm>
            <a:off x="838200" y="409575"/>
            <a:ext cx="10515600" cy="6134100"/>
          </a:xfrm>
        </p:spPr>
        <p:txBody>
          <a:bodyPr>
            <a:normAutofit fontScale="92500" lnSpcReduction="10000"/>
          </a:bodyPr>
          <a:lstStyle/>
          <a:p>
            <a:r>
              <a:rPr lang="en-US" sz="3600" dirty="0">
                <a:latin typeface="Courier New" panose="02070309020205020404" pitchFamily="49" charset="0"/>
                <a:cs typeface="Courier New" panose="02070309020205020404" pitchFamily="49" charset="0"/>
              </a:rPr>
              <a:t>Your new manager will help develop your project (including adaptations of your books!) and find it a home.</a:t>
            </a:r>
          </a:p>
          <a:p>
            <a:r>
              <a:rPr lang="en-US" sz="3600" dirty="0">
                <a:latin typeface="Courier New" panose="02070309020205020404" pitchFamily="49" charset="0"/>
                <a:cs typeface="Courier New" panose="02070309020205020404" pitchFamily="49" charset="0"/>
              </a:rPr>
              <a:t>When a deal is struck with a studio / production company, your manager will help you get an agent to hammer out the contract, etc.</a:t>
            </a:r>
          </a:p>
          <a:p>
            <a:endParaRPr lang="en-US" sz="3600" dirty="0">
              <a:latin typeface="Courier New" panose="02070309020205020404" pitchFamily="49" charset="0"/>
              <a:cs typeface="Courier New" panose="02070309020205020404" pitchFamily="49" charset="0"/>
            </a:endParaRPr>
          </a:p>
          <a:p>
            <a:r>
              <a:rPr lang="en-US" sz="3600" dirty="0">
                <a:latin typeface="Courier New" panose="02070309020205020404" pitchFamily="49" charset="0"/>
                <a:cs typeface="Courier New" panose="02070309020205020404" pitchFamily="49" charset="0"/>
              </a:rPr>
              <a:t>This is my recommended way, but the bottom line is this: There are a million ways to get representation!</a:t>
            </a:r>
          </a:p>
          <a:p>
            <a:r>
              <a:rPr lang="en-US" sz="3600" dirty="0">
                <a:latin typeface="Courier New" panose="02070309020205020404" pitchFamily="49" charset="0"/>
                <a:cs typeface="Courier New" panose="02070309020205020404" pitchFamily="49" charset="0"/>
              </a:rPr>
              <a:t>This is very different from the book world, which leads me to ...</a:t>
            </a:r>
          </a:p>
        </p:txBody>
      </p:sp>
    </p:spTree>
    <p:extLst>
      <p:ext uri="{BB962C8B-B14F-4D97-AF65-F5344CB8AC3E}">
        <p14:creationId xmlns:p14="http://schemas.microsoft.com/office/powerpoint/2010/main" val="1293106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735D-B940-4821-BC0D-0036BA55037F}"/>
              </a:ext>
            </a:extLst>
          </p:cNvPr>
          <p:cNvSpPr>
            <a:spLocks noGrp="1"/>
          </p:cNvSpPr>
          <p:nvPr>
            <p:ph type="title"/>
          </p:nvPr>
        </p:nvSpPr>
        <p:spPr>
          <a:xfrm>
            <a:off x="838200" y="365125"/>
            <a:ext cx="10515600" cy="5797550"/>
          </a:xfrm>
        </p:spPr>
        <p:txBody>
          <a:bodyPr>
            <a:normAutofit fontScale="90000"/>
          </a:bodyPr>
          <a:lstStyle/>
          <a:p>
            <a:r>
              <a:rPr lang="en-US" sz="11500" b="1" dirty="0">
                <a:latin typeface="Courier New" panose="02070309020205020404" pitchFamily="49" charset="0"/>
                <a:cs typeface="Courier New" panose="02070309020205020404" pitchFamily="49" charset="0"/>
              </a:rPr>
              <a:t>PITCHING TO HOLLYWOOD </a:t>
            </a:r>
            <a:br>
              <a:rPr lang="en-US" sz="11500" b="1" dirty="0">
                <a:latin typeface="Courier New" panose="02070309020205020404" pitchFamily="49" charset="0"/>
                <a:cs typeface="Courier New" panose="02070309020205020404" pitchFamily="49" charset="0"/>
              </a:rPr>
            </a:br>
            <a:r>
              <a:rPr lang="en-US" sz="11500" b="1" dirty="0">
                <a:latin typeface="Courier New" panose="02070309020205020404" pitchFamily="49" charset="0"/>
                <a:cs typeface="Courier New" panose="02070309020205020404" pitchFamily="49" charset="0"/>
              </a:rPr>
              <a:t>VS PITCHING TO NEW YORK</a:t>
            </a:r>
          </a:p>
        </p:txBody>
      </p:sp>
    </p:spTree>
    <p:extLst>
      <p:ext uri="{BB962C8B-B14F-4D97-AF65-F5344CB8AC3E}">
        <p14:creationId xmlns:p14="http://schemas.microsoft.com/office/powerpoint/2010/main" val="4266284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3D26-07E3-FE7D-778B-3731B759CF6B}"/>
              </a:ext>
            </a:extLst>
          </p:cNvPr>
          <p:cNvSpPr>
            <a:spLocks noGrp="1"/>
          </p:cNvSpPr>
          <p:nvPr>
            <p:ph type="title"/>
          </p:nvPr>
        </p:nvSpPr>
        <p:spPr>
          <a:xfrm>
            <a:off x="838200" y="365125"/>
            <a:ext cx="10515600" cy="5759450"/>
          </a:xfrm>
        </p:spPr>
        <p:txBody>
          <a:bodyPr>
            <a:normAutofit fontScale="90000"/>
          </a:bodyPr>
          <a:lstStyle/>
          <a:p>
            <a:pPr algn="ctr"/>
            <a:r>
              <a:rPr lang="en-US" sz="13800" b="1" dirty="0">
                <a:latin typeface="Courier New" panose="02070309020205020404" pitchFamily="49" charset="0"/>
                <a:cs typeface="Courier New" panose="02070309020205020404" pitchFamily="49" charset="0"/>
              </a:rPr>
              <a:t>SCREENPLAY FORMATTING</a:t>
            </a:r>
          </a:p>
        </p:txBody>
      </p:sp>
    </p:spTree>
    <p:extLst>
      <p:ext uri="{BB962C8B-B14F-4D97-AF65-F5344CB8AC3E}">
        <p14:creationId xmlns:p14="http://schemas.microsoft.com/office/powerpoint/2010/main" val="1345563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5709D3-978B-7F1F-2988-D15C0992CD53}"/>
              </a:ext>
            </a:extLst>
          </p:cNvPr>
          <p:cNvSpPr>
            <a:spLocks noGrp="1"/>
          </p:cNvSpPr>
          <p:nvPr>
            <p:ph type="title"/>
          </p:nvPr>
        </p:nvSpPr>
        <p:spPr>
          <a:xfrm>
            <a:off x="5297762" y="329184"/>
            <a:ext cx="6251110" cy="1783080"/>
          </a:xfrm>
        </p:spPr>
        <p:txBody>
          <a:bodyPr vert="horz" lIns="91440" tIns="45720" rIns="91440" bIns="45720" rtlCol="0" anchor="b">
            <a:normAutofit fontScale="90000"/>
          </a:bodyPr>
          <a:lstStyle/>
          <a:p>
            <a:r>
              <a:rPr lang="en-US" sz="5400" b="1" dirty="0">
                <a:latin typeface="Courier New" panose="02070309020205020404" pitchFamily="49" charset="0"/>
                <a:cs typeface="Courier New" panose="02070309020205020404" pitchFamily="49" charset="0"/>
              </a:rPr>
              <a:t>Picture it like an hourglass</a:t>
            </a:r>
          </a:p>
        </p:txBody>
      </p:sp>
      <p:pic>
        <p:nvPicPr>
          <p:cNvPr id="6" name="Content Placeholder 5" descr="Hourglass on white background">
            <a:extLst>
              <a:ext uri="{FF2B5EF4-FFF2-40B4-BE49-F238E27FC236}">
                <a16:creationId xmlns:a16="http://schemas.microsoft.com/office/drawing/2014/main" id="{89EAB68D-758F-5FA0-C59C-AD390992E88C}"/>
              </a:ext>
            </a:extLst>
          </p:cNvPr>
          <p:cNvPicPr>
            <a:picLocks noChangeAspect="1"/>
          </p:cNvPicPr>
          <p:nvPr/>
        </p:nvPicPr>
        <p:blipFill rotWithShape="1">
          <a:blip r:embed="rId2">
            <a:extLst>
              <a:ext uri="{28A0092B-C50C-407E-A947-70E740481C1C}">
                <a14:useLocalDpi xmlns:a14="http://schemas.microsoft.com/office/drawing/2010/main" val="0"/>
              </a:ext>
            </a:extLst>
          </a:blip>
          <a:srcRect t="12017" r="1"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3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6">
            <a:extLst>
              <a:ext uri="{FF2B5EF4-FFF2-40B4-BE49-F238E27FC236}">
                <a16:creationId xmlns:a16="http://schemas.microsoft.com/office/drawing/2014/main" id="{81B455C7-F44E-449D-8B57-0EEAA4344D94}"/>
              </a:ext>
            </a:extLst>
          </p:cNvPr>
          <p:cNvSpPr>
            <a:spLocks noGrp="1"/>
          </p:cNvSpPr>
          <p:nvPr>
            <p:ph sz="half" idx="2"/>
          </p:nvPr>
        </p:nvSpPr>
        <p:spPr>
          <a:xfrm>
            <a:off x="5297762" y="2706624"/>
            <a:ext cx="6251110" cy="3483864"/>
          </a:xfrm>
        </p:spPr>
        <p:txBody>
          <a:bodyPr vert="horz" lIns="91440" tIns="45720" rIns="91440" bIns="45720" rtlCol="0">
            <a:normAutofit/>
          </a:bodyPr>
          <a:lstStyle/>
          <a:p>
            <a:r>
              <a:rPr lang="en-US" sz="2200" dirty="0">
                <a:latin typeface="Courier New" panose="02070309020205020404" pitchFamily="49" charset="0"/>
                <a:cs typeface="Courier New" panose="02070309020205020404" pitchFamily="49" charset="0"/>
              </a:rPr>
              <a:t>At the fulcrum is character – both pitches need a strong protagonist.</a:t>
            </a:r>
          </a:p>
          <a:p>
            <a:r>
              <a:rPr lang="en-US" sz="2200" dirty="0">
                <a:latin typeface="Courier New" panose="02070309020205020404" pitchFamily="49" charset="0"/>
                <a:cs typeface="Courier New" panose="02070309020205020404" pitchFamily="49" charset="0"/>
              </a:rPr>
              <a:t>But at the top of pitching to Hollywood is your big world -- setting, cast, concept, story hook -- that leads to your character.</a:t>
            </a:r>
          </a:p>
          <a:p>
            <a:r>
              <a:rPr lang="en-US" sz="2200" dirty="0">
                <a:latin typeface="Courier New" panose="02070309020205020404" pitchFamily="49" charset="0"/>
                <a:cs typeface="Courier New" panose="02070309020205020404" pitchFamily="49" charset="0"/>
              </a:rPr>
              <a:t>But we know it’s the opposite for book queries, when you start with a compelling character and then tease the story.</a:t>
            </a:r>
          </a:p>
          <a:p>
            <a:endParaRPr lang="en-US" sz="2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09589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274E-A7EC-619D-BFA5-CA5BD4EE96F1}"/>
              </a:ext>
            </a:extLst>
          </p:cNvPr>
          <p:cNvSpPr>
            <a:spLocks noGrp="1"/>
          </p:cNvSpPr>
          <p:nvPr>
            <p:ph type="title"/>
          </p:nvPr>
        </p:nvSpPr>
        <p:spPr/>
        <p:txBody>
          <a:bodyPr>
            <a:normAutofit/>
          </a:bodyPr>
          <a:lstStyle/>
          <a:p>
            <a:r>
              <a:rPr lang="en-US" sz="4800" b="1" dirty="0">
                <a:latin typeface="Courier New" panose="02070309020205020404" pitchFamily="49" charset="0"/>
                <a:cs typeface="Courier New" panose="02070309020205020404" pitchFamily="49" charset="0"/>
              </a:rPr>
              <a:t>Hollywood pitches are oral!</a:t>
            </a:r>
          </a:p>
        </p:txBody>
      </p:sp>
      <p:sp>
        <p:nvSpPr>
          <p:cNvPr id="3" name="Content Placeholder 2">
            <a:extLst>
              <a:ext uri="{FF2B5EF4-FFF2-40B4-BE49-F238E27FC236}">
                <a16:creationId xmlns:a16="http://schemas.microsoft.com/office/drawing/2014/main" id="{361149BF-D46B-D4C4-7230-7BB2FDD57A6B}"/>
              </a:ext>
            </a:extLst>
          </p:cNvPr>
          <p:cNvSpPr>
            <a:spLocks noGrp="1"/>
          </p:cNvSpPr>
          <p:nvPr>
            <p:ph idx="1"/>
          </p:nvPr>
        </p:nvSpPr>
        <p:spPr>
          <a:xfrm>
            <a:off x="838200" y="1543050"/>
            <a:ext cx="10515600" cy="4829175"/>
          </a:xfrm>
        </p:spPr>
        <p:txBody>
          <a:bodyPr>
            <a:normAutofit lnSpcReduction="10000"/>
          </a:bodyPr>
          <a:lstStyle/>
          <a:p>
            <a:r>
              <a:rPr lang="en-US" sz="3200" dirty="0">
                <a:latin typeface="Courier New" panose="02070309020205020404" pitchFamily="49" charset="0"/>
                <a:cs typeface="Courier New" panose="02070309020205020404" pitchFamily="49" charset="0"/>
              </a:rPr>
              <a:t>You may use a query-style email to get representation, but you and your reps will be delivering an oral pitch to those who can make your project happen (think publishers in the book world). There are no exceptions.</a:t>
            </a:r>
          </a:p>
          <a:p>
            <a:r>
              <a:rPr lang="en-US" sz="3200" dirty="0">
                <a:latin typeface="Courier New" panose="02070309020205020404" pitchFamily="49" charset="0"/>
                <a:cs typeface="Courier New" panose="02070309020205020404" pitchFamily="49" charset="0"/>
              </a:rPr>
              <a:t>Zoom is very common now, but you’re still speaking to executives, on camera, and delivering a presentation.</a:t>
            </a:r>
          </a:p>
          <a:p>
            <a:r>
              <a:rPr lang="en-US" sz="3200" dirty="0">
                <a:latin typeface="Courier New" panose="02070309020205020404" pitchFamily="49" charset="0"/>
                <a:cs typeface="Courier New" panose="02070309020205020404" pitchFamily="49" charset="0"/>
              </a:rPr>
              <a:t>And yes, YOU do it. Your manager doesn’t do it for you like in the book world.</a:t>
            </a:r>
          </a:p>
        </p:txBody>
      </p:sp>
    </p:spTree>
    <p:extLst>
      <p:ext uri="{BB962C8B-B14F-4D97-AF65-F5344CB8AC3E}">
        <p14:creationId xmlns:p14="http://schemas.microsoft.com/office/powerpoint/2010/main" val="1577544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9985-54B8-1009-DD3B-5A302C47253F}"/>
              </a:ext>
            </a:extLst>
          </p:cNvPr>
          <p:cNvSpPr>
            <a:spLocks noGrp="1"/>
          </p:cNvSpPr>
          <p:nvPr>
            <p:ph type="title"/>
          </p:nvPr>
        </p:nvSpPr>
        <p:spPr/>
        <p:txBody>
          <a:bodyPr>
            <a:normAutofit/>
          </a:bodyPr>
          <a:lstStyle/>
          <a:p>
            <a:r>
              <a:rPr lang="en-US" sz="8000" b="1" dirty="0">
                <a:latin typeface="Courier New" panose="02070309020205020404" pitchFamily="49" charset="0"/>
                <a:cs typeface="Courier New" panose="02070309020205020404" pitchFamily="49" charset="0"/>
              </a:rPr>
              <a:t>LOGLINES</a:t>
            </a:r>
          </a:p>
        </p:txBody>
      </p:sp>
      <p:sp>
        <p:nvSpPr>
          <p:cNvPr id="3" name="Content Placeholder 2">
            <a:extLst>
              <a:ext uri="{FF2B5EF4-FFF2-40B4-BE49-F238E27FC236}">
                <a16:creationId xmlns:a16="http://schemas.microsoft.com/office/drawing/2014/main" id="{86521474-803A-A225-D5E9-56A39AFA9E7A}"/>
              </a:ext>
            </a:extLst>
          </p:cNvPr>
          <p:cNvSpPr>
            <a:spLocks noGrp="1"/>
          </p:cNvSpPr>
          <p:nvPr>
            <p:ph idx="1"/>
          </p:nvPr>
        </p:nvSpPr>
        <p:spPr/>
        <p:txBody>
          <a:bodyPr>
            <a:normAutofit lnSpcReduction="10000"/>
          </a:bodyPr>
          <a:lstStyle/>
          <a:p>
            <a:r>
              <a:rPr lang="en-US" sz="3200" dirty="0">
                <a:latin typeface="Courier New" panose="02070309020205020404" pitchFamily="49" charset="0"/>
                <a:cs typeface="Courier New" panose="02070309020205020404" pitchFamily="49" charset="0"/>
              </a:rPr>
              <a:t>One sentence, less than 25 words if possible.</a:t>
            </a:r>
          </a:p>
          <a:p>
            <a:r>
              <a:rPr lang="en-US" sz="3200" dirty="0">
                <a:latin typeface="Courier New" panose="02070309020205020404" pitchFamily="49" charset="0"/>
                <a:cs typeface="Courier New" panose="02070309020205020404" pitchFamily="49" charset="0"/>
              </a:rPr>
              <a:t>Don’t have to be flashy but have to deliver a few things very well:</a:t>
            </a:r>
          </a:p>
          <a:p>
            <a:r>
              <a:rPr lang="en-US" sz="3200" dirty="0">
                <a:latin typeface="Courier New" panose="02070309020205020404" pitchFamily="49" charset="0"/>
                <a:cs typeface="Courier New" panose="02070309020205020404" pitchFamily="49" charset="0"/>
              </a:rPr>
              <a:t>Who’s the protagonist (and no names)?</a:t>
            </a:r>
          </a:p>
          <a:p>
            <a:r>
              <a:rPr lang="en-US" sz="3200" dirty="0">
                <a:latin typeface="Courier New" panose="02070309020205020404" pitchFamily="49" charset="0"/>
                <a:cs typeface="Courier New" panose="02070309020205020404" pitchFamily="49" charset="0"/>
              </a:rPr>
              <a:t>What’s the conflict?</a:t>
            </a:r>
          </a:p>
          <a:p>
            <a:r>
              <a:rPr lang="en-US" sz="3200" dirty="0">
                <a:latin typeface="Courier New" panose="02070309020205020404" pitchFamily="49" charset="0"/>
                <a:cs typeface="Courier New" panose="02070309020205020404" pitchFamily="49" charset="0"/>
              </a:rPr>
              <a:t>What’s at stake?</a:t>
            </a:r>
          </a:p>
          <a:p>
            <a:r>
              <a:rPr lang="en-US" sz="3200" dirty="0">
                <a:latin typeface="Courier New" panose="02070309020205020404" pitchFamily="49" charset="0"/>
                <a:cs typeface="Courier New" panose="02070309020205020404" pitchFamily="49" charset="0"/>
              </a:rPr>
              <a:t>Must be large in scope(in book terms, high concept)</a:t>
            </a:r>
          </a:p>
        </p:txBody>
      </p:sp>
    </p:spTree>
    <p:extLst>
      <p:ext uri="{BB962C8B-B14F-4D97-AF65-F5344CB8AC3E}">
        <p14:creationId xmlns:p14="http://schemas.microsoft.com/office/powerpoint/2010/main" val="2622785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AA7DE-D10F-7123-6359-681E1F559D14}"/>
              </a:ext>
            </a:extLst>
          </p:cNvPr>
          <p:cNvSpPr>
            <a:spLocks noGrp="1"/>
          </p:cNvSpPr>
          <p:nvPr>
            <p:ph type="title"/>
          </p:nvPr>
        </p:nvSpPr>
        <p:spPr/>
        <p:txBody>
          <a:bodyPr>
            <a:noAutofit/>
          </a:bodyPr>
          <a:lstStyle/>
          <a:p>
            <a:r>
              <a:rPr lang="en-US" sz="5400" b="1" dirty="0">
                <a:latin typeface="Courier New" panose="02070309020205020404" pitchFamily="49" charset="0"/>
                <a:cs typeface="Courier New" panose="02070309020205020404" pitchFamily="49" charset="0"/>
              </a:rPr>
              <a:t>Logline examples -- </a:t>
            </a:r>
            <a:r>
              <a:rPr lang="en-US" sz="5400" b="1" dirty="0" err="1">
                <a:latin typeface="Courier New" panose="02070309020205020404" pitchFamily="49" charset="0"/>
                <a:cs typeface="Courier New" panose="02070309020205020404" pitchFamily="49" charset="0"/>
              </a:rPr>
              <a:t>flim</a:t>
            </a:r>
            <a:endParaRPr lang="en-US" sz="5400" b="1"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5888BD6C-28E1-9405-2FE6-A21497343C99}"/>
              </a:ext>
            </a:extLst>
          </p:cNvPr>
          <p:cNvSpPr>
            <a:spLocks noGrp="1"/>
          </p:cNvSpPr>
          <p:nvPr>
            <p:ph idx="1"/>
          </p:nvPr>
        </p:nvSpPr>
        <p:spPr>
          <a:xfrm>
            <a:off x="838200" y="1619250"/>
            <a:ext cx="10515600" cy="4962525"/>
          </a:xfrm>
        </p:spPr>
        <p:txBody>
          <a:bodyPr>
            <a:normAutofit fontScale="92500"/>
          </a:bodyPr>
          <a:lstStyle/>
          <a:p>
            <a:pPr>
              <a:spcAft>
                <a:spcPts val="1200"/>
              </a:spcAft>
            </a:pPr>
            <a:r>
              <a:rPr lang="en-US" sz="3600" dirty="0">
                <a:highlight>
                  <a:srgbClr val="FFFF00"/>
                </a:highlight>
                <a:latin typeface="Courier New" panose="02070309020205020404" pitchFamily="49" charset="0"/>
                <a:cs typeface="Courier New" panose="02070309020205020404" pitchFamily="49" charset="0"/>
              </a:rPr>
              <a:t>The aging patriarch of an </a:t>
            </a:r>
            <a:r>
              <a:rPr lang="en-US" sz="3600" b="1" dirty="0">
                <a:highlight>
                  <a:srgbClr val="FFFF00"/>
                </a:highlight>
                <a:latin typeface="Courier New" panose="02070309020205020404" pitchFamily="49" charset="0"/>
                <a:cs typeface="Courier New" panose="02070309020205020404" pitchFamily="49" charset="0"/>
              </a:rPr>
              <a:t>organized crime dynasty </a:t>
            </a:r>
            <a:r>
              <a:rPr lang="en-US" sz="3600" dirty="0">
                <a:latin typeface="Courier New" panose="02070309020205020404" pitchFamily="49" charset="0"/>
                <a:cs typeface="Courier New" panose="02070309020205020404" pitchFamily="49" charset="0"/>
              </a:rPr>
              <a:t>transfers control of his </a:t>
            </a:r>
            <a:r>
              <a:rPr lang="en-US" sz="3600" b="1" dirty="0">
                <a:latin typeface="Courier New" panose="02070309020205020404" pitchFamily="49" charset="0"/>
                <a:cs typeface="Courier New" panose="02070309020205020404" pitchFamily="49" charset="0"/>
              </a:rPr>
              <a:t>clandestine empire </a:t>
            </a:r>
            <a:r>
              <a:rPr lang="en-US" sz="3600" dirty="0">
                <a:latin typeface="Courier New" panose="02070309020205020404" pitchFamily="49" charset="0"/>
                <a:cs typeface="Courier New" panose="02070309020205020404" pitchFamily="49" charset="0"/>
              </a:rPr>
              <a:t>to his reluctant son.</a:t>
            </a:r>
          </a:p>
          <a:p>
            <a:pPr>
              <a:spcAft>
                <a:spcPts val="1200"/>
              </a:spcAft>
            </a:pPr>
            <a:r>
              <a:rPr lang="en-US" sz="3600" dirty="0">
                <a:latin typeface="Courier New" panose="02070309020205020404" pitchFamily="49" charset="0"/>
                <a:cs typeface="Courier New" panose="02070309020205020404" pitchFamily="49" charset="0"/>
              </a:rPr>
              <a:t>A young man is </a:t>
            </a:r>
            <a:r>
              <a:rPr lang="en-US" sz="3600" dirty="0">
                <a:highlight>
                  <a:srgbClr val="FFFF00"/>
                </a:highlight>
                <a:latin typeface="Courier New" panose="02070309020205020404" pitchFamily="49" charset="0"/>
                <a:cs typeface="Courier New" panose="02070309020205020404" pitchFamily="49" charset="0"/>
              </a:rPr>
              <a:t>transported to the past</a:t>
            </a:r>
            <a:r>
              <a:rPr lang="en-US" sz="3600" dirty="0">
                <a:latin typeface="Courier New" panose="02070309020205020404" pitchFamily="49" charset="0"/>
                <a:cs typeface="Courier New" panose="02070309020205020404" pitchFamily="49" charset="0"/>
              </a:rPr>
              <a:t>, where he must reunite his parents before </a:t>
            </a:r>
            <a:r>
              <a:rPr lang="en-US" sz="3600" b="1" dirty="0">
                <a:latin typeface="Courier New" panose="02070309020205020404" pitchFamily="49" charset="0"/>
                <a:cs typeface="Courier New" panose="02070309020205020404" pitchFamily="49" charset="0"/>
              </a:rPr>
              <a:t>he and his future cease to exist</a:t>
            </a:r>
            <a:r>
              <a:rPr lang="en-US" sz="3600" dirty="0">
                <a:latin typeface="Courier New" panose="02070309020205020404" pitchFamily="49" charset="0"/>
                <a:cs typeface="Courier New" panose="02070309020205020404" pitchFamily="49" charset="0"/>
              </a:rPr>
              <a:t>.</a:t>
            </a:r>
          </a:p>
          <a:p>
            <a:pPr>
              <a:spcAft>
                <a:spcPts val="1200"/>
              </a:spcAft>
            </a:pPr>
            <a:r>
              <a:rPr lang="en-US" sz="3600" dirty="0">
                <a:highlight>
                  <a:srgbClr val="FFFF00"/>
                </a:highlight>
                <a:latin typeface="Courier New" panose="02070309020205020404" pitchFamily="49" charset="0"/>
                <a:cs typeface="Courier New" panose="02070309020205020404" pitchFamily="49" charset="0"/>
              </a:rPr>
              <a:t>To catch a killer who </a:t>
            </a:r>
            <a:r>
              <a:rPr lang="en-US" sz="3600" b="1" dirty="0">
                <a:highlight>
                  <a:srgbClr val="FFFF00"/>
                </a:highlight>
                <a:latin typeface="Courier New" panose="02070309020205020404" pitchFamily="49" charset="0"/>
                <a:cs typeface="Courier New" panose="02070309020205020404" pitchFamily="49" charset="0"/>
              </a:rPr>
              <a:t>skins his victims</a:t>
            </a:r>
            <a:r>
              <a:rPr lang="en-US" sz="3600" dirty="0">
                <a:latin typeface="Courier New" panose="02070309020205020404" pitchFamily="49" charset="0"/>
                <a:cs typeface="Courier New" panose="02070309020205020404" pitchFamily="49" charset="0"/>
              </a:rPr>
              <a:t>, a young FBI cadet must seek help from an incarcerated and </a:t>
            </a:r>
            <a:r>
              <a:rPr lang="en-US" sz="3600" b="1" dirty="0">
                <a:latin typeface="Courier New" panose="02070309020205020404" pitchFamily="49" charset="0"/>
                <a:cs typeface="Courier New" panose="02070309020205020404" pitchFamily="49" charset="0"/>
              </a:rPr>
              <a:t>manipulative cannibal</a:t>
            </a:r>
            <a:r>
              <a:rPr lang="en-US" sz="3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4316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FF9B-2D02-7C75-CE1B-F430067168B1}"/>
              </a:ext>
            </a:extLst>
          </p:cNvPr>
          <p:cNvSpPr>
            <a:spLocks noGrp="1"/>
          </p:cNvSpPr>
          <p:nvPr>
            <p:ph type="title"/>
          </p:nvPr>
        </p:nvSpPr>
        <p:spPr/>
        <p:txBody>
          <a:bodyPr>
            <a:normAutofit/>
          </a:bodyPr>
          <a:lstStyle/>
          <a:p>
            <a:r>
              <a:rPr lang="en-US" sz="6000" b="1" dirty="0">
                <a:latin typeface="Courier New" panose="02070309020205020404" pitchFamily="49" charset="0"/>
                <a:cs typeface="Courier New" panose="02070309020205020404" pitchFamily="49" charset="0"/>
              </a:rPr>
              <a:t>Logline examples -- TV</a:t>
            </a:r>
          </a:p>
        </p:txBody>
      </p:sp>
      <p:sp>
        <p:nvSpPr>
          <p:cNvPr id="3" name="Content Placeholder 2">
            <a:extLst>
              <a:ext uri="{FF2B5EF4-FFF2-40B4-BE49-F238E27FC236}">
                <a16:creationId xmlns:a16="http://schemas.microsoft.com/office/drawing/2014/main" id="{22FA251F-A9FD-580C-D933-17494549CBB0}"/>
              </a:ext>
            </a:extLst>
          </p:cNvPr>
          <p:cNvSpPr>
            <a:spLocks noGrp="1"/>
          </p:cNvSpPr>
          <p:nvPr>
            <p:ph idx="1"/>
          </p:nvPr>
        </p:nvSpPr>
        <p:spPr>
          <a:xfrm>
            <a:off x="838200" y="1825624"/>
            <a:ext cx="10515600" cy="4918075"/>
          </a:xfrm>
        </p:spPr>
        <p:txBody>
          <a:bodyPr>
            <a:normAutofit fontScale="92500" lnSpcReduction="10000"/>
          </a:bodyPr>
          <a:lstStyle/>
          <a:p>
            <a:pPr>
              <a:spcAft>
                <a:spcPts val="1200"/>
              </a:spcAft>
            </a:pPr>
            <a:r>
              <a:rPr lang="en-US" sz="3200" dirty="0">
                <a:latin typeface="Courier New" panose="02070309020205020404" pitchFamily="49" charset="0"/>
                <a:cs typeface="Courier New" panose="02070309020205020404" pitchFamily="49" charset="0"/>
              </a:rPr>
              <a:t>A few added elements: Episode length -- hourlong (drama) or half-hour (comedy), and sometimes genre.</a:t>
            </a:r>
          </a:p>
          <a:p>
            <a:pPr>
              <a:spcAft>
                <a:spcPts val="1200"/>
              </a:spcAft>
            </a:pPr>
            <a:r>
              <a:rPr lang="en-US" sz="3200" dirty="0">
                <a:latin typeface="Courier New" panose="02070309020205020404" pitchFamily="49" charset="0"/>
                <a:cs typeface="Courier New" panose="02070309020205020404" pitchFamily="49" charset="0"/>
              </a:rPr>
              <a:t>An hourlong supernatural mystery centered on the disappearance of a young boy, forcing his police chief mother and his friends to confront terrifying forces to rescue him.</a:t>
            </a:r>
          </a:p>
          <a:p>
            <a:pPr>
              <a:spcAft>
                <a:spcPts val="1200"/>
              </a:spcAft>
            </a:pPr>
            <a:r>
              <a:rPr lang="en-US" sz="3200" dirty="0">
                <a:latin typeface="Courier New" panose="02070309020205020404" pitchFamily="49" charset="0"/>
                <a:cs typeface="Courier New" panose="02070309020205020404" pitchFamily="49" charset="0"/>
              </a:rPr>
              <a:t>A sitcom that revolves around the everyday lives, loves, and losses of a close-knit group of twenty-somethings who hang out at a Manhattan coffee house.</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02926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B945F9-3137-0D25-B0BC-4E8F70ACF98C}"/>
              </a:ext>
            </a:extLst>
          </p:cNvPr>
          <p:cNvSpPr>
            <a:spLocks noGrp="1"/>
          </p:cNvSpPr>
          <p:nvPr>
            <p:ph idx="1"/>
          </p:nvPr>
        </p:nvSpPr>
        <p:spPr>
          <a:xfrm>
            <a:off x="838200" y="581025"/>
            <a:ext cx="10515600" cy="5595938"/>
          </a:xfrm>
        </p:spPr>
        <p:txBody>
          <a:bodyPr>
            <a:normAutofit/>
          </a:bodyPr>
          <a:lstStyle/>
          <a:p>
            <a:pPr marL="0" indent="0">
              <a:buNone/>
            </a:pPr>
            <a:endParaRPr lang="en-US" sz="4000" dirty="0">
              <a:latin typeface="Courier New" panose="02070309020205020404" pitchFamily="49" charset="0"/>
              <a:cs typeface="Courier New" panose="02070309020205020404" pitchFamily="49" charset="0"/>
            </a:endParaRPr>
          </a:p>
          <a:p>
            <a:r>
              <a:rPr lang="en-US" sz="4400" dirty="0">
                <a:latin typeface="Courier New" panose="02070309020205020404" pitchFamily="49" charset="0"/>
                <a:cs typeface="Courier New" panose="02070309020205020404" pitchFamily="49" charset="0"/>
              </a:rPr>
              <a:t> An hour-long western procedural about a private investigator caught in the middle of a generations-old blood feud despite being the outcast of his oil tycoon family.</a:t>
            </a:r>
          </a:p>
        </p:txBody>
      </p:sp>
    </p:spTree>
    <p:extLst>
      <p:ext uri="{BB962C8B-B14F-4D97-AF65-F5344CB8AC3E}">
        <p14:creationId xmlns:p14="http://schemas.microsoft.com/office/powerpoint/2010/main" val="4137373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CEA90-3B67-32B7-76B4-995451492AC4}"/>
              </a:ext>
            </a:extLst>
          </p:cNvPr>
          <p:cNvSpPr>
            <a:spLocks noGrp="1"/>
          </p:cNvSpPr>
          <p:nvPr>
            <p:ph idx="1"/>
          </p:nvPr>
        </p:nvSpPr>
        <p:spPr/>
        <p:txBody>
          <a:bodyPr>
            <a:normAutofit/>
          </a:bodyPr>
          <a:lstStyle/>
          <a:p>
            <a:r>
              <a:rPr lang="en-US" sz="4800" dirty="0">
                <a:latin typeface="Courier New" panose="02070309020205020404" pitchFamily="49" charset="0"/>
                <a:cs typeface="Courier New" panose="02070309020205020404" pitchFamily="49" charset="0"/>
              </a:rPr>
              <a:t>It took my manager and I more than a month to get that one sentence to where it is!</a:t>
            </a:r>
          </a:p>
        </p:txBody>
      </p:sp>
    </p:spTree>
    <p:extLst>
      <p:ext uri="{BB962C8B-B14F-4D97-AF65-F5344CB8AC3E}">
        <p14:creationId xmlns:p14="http://schemas.microsoft.com/office/powerpoint/2010/main" val="318219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9868-A794-BB31-23B8-73DA75394E1A}"/>
              </a:ext>
            </a:extLst>
          </p:cNvPr>
          <p:cNvSpPr>
            <a:spLocks noGrp="1"/>
          </p:cNvSpPr>
          <p:nvPr>
            <p:ph type="title"/>
          </p:nvPr>
        </p:nvSpPr>
        <p:spPr/>
        <p:txBody>
          <a:bodyPr>
            <a:normAutofit/>
          </a:bodyPr>
          <a:lstStyle/>
          <a:p>
            <a:r>
              <a:rPr lang="en-US" sz="5400" b="1" dirty="0">
                <a:latin typeface="Courier New" panose="02070309020205020404" pitchFamily="49" charset="0"/>
                <a:cs typeface="Courier New" panose="02070309020205020404" pitchFamily="49" charset="0"/>
              </a:rPr>
              <a:t>COMPARABLE TITLES(COMPS)</a:t>
            </a:r>
          </a:p>
        </p:txBody>
      </p:sp>
      <p:sp>
        <p:nvSpPr>
          <p:cNvPr id="3" name="Content Placeholder 2">
            <a:extLst>
              <a:ext uri="{FF2B5EF4-FFF2-40B4-BE49-F238E27FC236}">
                <a16:creationId xmlns:a16="http://schemas.microsoft.com/office/drawing/2014/main" id="{2C929828-3F09-0FA0-1E71-ABFE95253EA6}"/>
              </a:ext>
            </a:extLst>
          </p:cNvPr>
          <p:cNvSpPr>
            <a:spLocks noGrp="1"/>
          </p:cNvSpPr>
          <p:nvPr>
            <p:ph idx="1"/>
          </p:nvPr>
        </p:nvSpPr>
        <p:spPr/>
        <p:txBody>
          <a:bodyPr>
            <a:normAutofit/>
          </a:bodyPr>
          <a:lstStyle/>
          <a:p>
            <a:r>
              <a:rPr lang="en-US" sz="4000" dirty="0">
                <a:latin typeface="Courier New" panose="02070309020205020404" pitchFamily="49" charset="0"/>
                <a:cs typeface="Courier New" panose="02070309020205020404" pitchFamily="49" charset="0"/>
              </a:rPr>
              <a:t>Formula is simple: Think X meets Y, but ...</a:t>
            </a:r>
          </a:p>
          <a:p>
            <a:pPr marL="0" indent="0">
              <a:buNone/>
            </a:pPr>
            <a:endParaRPr lang="en-US" sz="4000" dirty="0">
              <a:latin typeface="Courier New" panose="02070309020205020404" pitchFamily="49" charset="0"/>
              <a:cs typeface="Courier New" panose="02070309020205020404" pitchFamily="49" charset="0"/>
            </a:endParaRPr>
          </a:p>
          <a:p>
            <a:pPr marL="0" indent="0">
              <a:buNone/>
            </a:pPr>
            <a:r>
              <a:rPr lang="en-US" sz="4000" dirty="0">
                <a:latin typeface="Courier New" panose="02070309020205020404" pitchFamily="49" charset="0"/>
                <a:cs typeface="Courier New" panose="02070309020205020404" pitchFamily="49" charset="0"/>
              </a:rPr>
              <a:t>Think BLOODLINE meets DALLAS, but set in West Texas</a:t>
            </a:r>
          </a:p>
        </p:txBody>
      </p:sp>
    </p:spTree>
    <p:extLst>
      <p:ext uri="{BB962C8B-B14F-4D97-AF65-F5344CB8AC3E}">
        <p14:creationId xmlns:p14="http://schemas.microsoft.com/office/powerpoint/2010/main" val="1571091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216B-DA72-8169-F77B-23EBEFC64D28}"/>
              </a:ext>
            </a:extLst>
          </p:cNvPr>
          <p:cNvSpPr>
            <a:spLocks noGrp="1"/>
          </p:cNvSpPr>
          <p:nvPr>
            <p:ph type="title"/>
          </p:nvPr>
        </p:nvSpPr>
        <p:spPr>
          <a:xfrm>
            <a:off x="838200" y="114300"/>
            <a:ext cx="10515600" cy="1325563"/>
          </a:xfrm>
        </p:spPr>
        <p:txBody>
          <a:bodyPr>
            <a:normAutofit/>
          </a:bodyPr>
          <a:lstStyle/>
          <a:p>
            <a:r>
              <a:rPr lang="en-US" sz="6600" b="1" dirty="0">
                <a:latin typeface="Courier New" panose="02070309020205020404" pitchFamily="49" charset="0"/>
                <a:cs typeface="Courier New" panose="02070309020205020404" pitchFamily="49" charset="0"/>
              </a:rPr>
              <a:t>PITCH DECKS</a:t>
            </a:r>
          </a:p>
        </p:txBody>
      </p:sp>
      <p:sp>
        <p:nvSpPr>
          <p:cNvPr id="3" name="Content Placeholder 2">
            <a:extLst>
              <a:ext uri="{FF2B5EF4-FFF2-40B4-BE49-F238E27FC236}">
                <a16:creationId xmlns:a16="http://schemas.microsoft.com/office/drawing/2014/main" id="{35412BC1-BE3F-03B6-BC65-3CDE8372738A}"/>
              </a:ext>
            </a:extLst>
          </p:cNvPr>
          <p:cNvSpPr>
            <a:spLocks noGrp="1"/>
          </p:cNvSpPr>
          <p:nvPr>
            <p:ph idx="1"/>
          </p:nvPr>
        </p:nvSpPr>
        <p:spPr>
          <a:xfrm>
            <a:off x="838200" y="1200151"/>
            <a:ext cx="10515600" cy="5543550"/>
          </a:xfrm>
        </p:spPr>
        <p:txBody>
          <a:bodyPr>
            <a:normAutofit lnSpcReduction="10000"/>
          </a:bodyPr>
          <a:lstStyle/>
          <a:p>
            <a:r>
              <a:rPr lang="en-US" sz="3200" dirty="0">
                <a:latin typeface="Courier New" panose="02070309020205020404" pitchFamily="49" charset="0"/>
                <a:cs typeface="Courier New" panose="02070309020205020404" pitchFamily="49" charset="0"/>
              </a:rPr>
              <a:t>Deck is not “slide deck” as I first thought!</a:t>
            </a:r>
          </a:p>
          <a:p>
            <a:r>
              <a:rPr lang="en-US" sz="3200" dirty="0">
                <a:latin typeface="Courier New" panose="02070309020205020404" pitchFamily="49" charset="0"/>
                <a:cs typeface="Courier New" panose="02070309020205020404" pitchFamily="49" charset="0"/>
              </a:rPr>
              <a:t>This is essentially a written, well-designed document version of your oral pitch you distribute during the pitch meeting.</a:t>
            </a:r>
          </a:p>
          <a:p>
            <a:r>
              <a:rPr lang="en-US" sz="3200" dirty="0">
                <a:latin typeface="Courier New" panose="02070309020205020404" pitchFamily="49" charset="0"/>
                <a:cs typeface="Courier New" panose="02070309020205020404" pitchFamily="49" charset="0"/>
              </a:rPr>
              <a:t>Remember the hourglass – you start with the big world and end up with your characters as they are moving through your film or TV pilot!</a:t>
            </a:r>
          </a:p>
          <a:p>
            <a:r>
              <a:rPr lang="en-US" sz="3200" dirty="0">
                <a:latin typeface="Courier New" panose="02070309020205020404" pitchFamily="49" charset="0"/>
                <a:cs typeface="Courier New" panose="02070309020205020404" pitchFamily="49" charset="0"/>
              </a:rPr>
              <a:t>For TV shows, this is often called your series bible and is much longer.</a:t>
            </a:r>
          </a:p>
        </p:txBody>
      </p:sp>
    </p:spTree>
    <p:extLst>
      <p:ext uri="{BB962C8B-B14F-4D97-AF65-F5344CB8AC3E}">
        <p14:creationId xmlns:p14="http://schemas.microsoft.com/office/powerpoint/2010/main" val="3327640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D23A-6544-B7F4-8C1E-ED1A51892509}"/>
              </a:ext>
            </a:extLst>
          </p:cNvPr>
          <p:cNvSpPr>
            <a:spLocks noGrp="1"/>
          </p:cNvSpPr>
          <p:nvPr>
            <p:ph type="title"/>
          </p:nvPr>
        </p:nvSpPr>
        <p:spPr>
          <a:xfrm>
            <a:off x="838200" y="365125"/>
            <a:ext cx="10515600" cy="6359525"/>
          </a:xfrm>
        </p:spPr>
        <p:txBody>
          <a:bodyPr>
            <a:normAutofit/>
          </a:bodyPr>
          <a:lstStyle/>
          <a:p>
            <a:r>
              <a:rPr lang="en-US" sz="9600" b="1" dirty="0">
                <a:latin typeface="Courier New" panose="02070309020205020404" pitchFamily="49" charset="0"/>
                <a:cs typeface="Courier New" panose="02070309020205020404" pitchFamily="49" charset="0"/>
              </a:rPr>
              <a:t>Getting your books adapted</a:t>
            </a:r>
          </a:p>
        </p:txBody>
      </p:sp>
    </p:spTree>
    <p:extLst>
      <p:ext uri="{BB962C8B-B14F-4D97-AF65-F5344CB8AC3E}">
        <p14:creationId xmlns:p14="http://schemas.microsoft.com/office/powerpoint/2010/main" val="156479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5987-E709-E7BA-550E-DDDD29E1ACB4}"/>
              </a:ext>
            </a:extLst>
          </p:cNvPr>
          <p:cNvSpPr>
            <a:spLocks noGrp="1"/>
          </p:cNvSpPr>
          <p:nvPr>
            <p:ph type="title"/>
          </p:nvPr>
        </p:nvSpPr>
        <p:spPr/>
        <p:txBody>
          <a:bodyPr>
            <a:noAutofit/>
          </a:bodyPr>
          <a:lstStyle/>
          <a:p>
            <a:r>
              <a:rPr lang="en-US" sz="4800" b="1" dirty="0">
                <a:latin typeface="Courier New" panose="02070309020205020404" pitchFamily="49" charset="0"/>
                <a:cs typeface="Courier New" panose="02070309020205020404" pitchFamily="49" charset="0"/>
              </a:rPr>
              <a:t>INT. CONFERENCE ROOM - DAY</a:t>
            </a:r>
          </a:p>
        </p:txBody>
      </p:sp>
      <p:sp>
        <p:nvSpPr>
          <p:cNvPr id="3" name="Content Placeholder 2">
            <a:extLst>
              <a:ext uri="{FF2B5EF4-FFF2-40B4-BE49-F238E27FC236}">
                <a16:creationId xmlns:a16="http://schemas.microsoft.com/office/drawing/2014/main" id="{02583DC0-37C2-604E-9750-0179D2D11A0C}"/>
              </a:ext>
            </a:extLst>
          </p:cNvPr>
          <p:cNvSpPr>
            <a:spLocks noGrp="1"/>
          </p:cNvSpPr>
          <p:nvPr>
            <p:ph idx="1"/>
          </p:nvPr>
        </p:nvSpPr>
        <p:spPr/>
        <p:txBody>
          <a:bodyPr>
            <a:normAutofit/>
          </a:bodyPr>
          <a:lstStyle/>
          <a:p>
            <a:r>
              <a:rPr lang="en-US" sz="4000" dirty="0">
                <a:latin typeface="Courier New" panose="02070309020205020404" pitchFamily="49" charset="0"/>
                <a:cs typeface="Courier New" panose="02070309020205020404" pitchFamily="49" charset="0"/>
              </a:rPr>
              <a:t>A screenplay (script) looks VERY different from a book (prose). </a:t>
            </a:r>
          </a:p>
          <a:p>
            <a:r>
              <a:rPr lang="en-US" sz="4000" dirty="0">
                <a:latin typeface="Courier New" panose="02070309020205020404" pitchFamily="49" charset="0"/>
                <a:cs typeface="Courier New" panose="02070309020205020404" pitchFamily="49" charset="0"/>
              </a:rPr>
              <a:t>But remember – the effect on the reader should be the same.</a:t>
            </a:r>
          </a:p>
          <a:p>
            <a:r>
              <a:rPr lang="en-US" sz="4000" dirty="0">
                <a:latin typeface="Courier New" panose="02070309020205020404" pitchFamily="49" charset="0"/>
                <a:cs typeface="Courier New" panose="02070309020205020404" pitchFamily="49" charset="0"/>
              </a:rPr>
              <a:t>You just have to learn what the different elements of a script are meant to convey...</a:t>
            </a:r>
          </a:p>
        </p:txBody>
      </p:sp>
    </p:spTree>
    <p:extLst>
      <p:ext uri="{BB962C8B-B14F-4D97-AF65-F5344CB8AC3E}">
        <p14:creationId xmlns:p14="http://schemas.microsoft.com/office/powerpoint/2010/main" val="2322354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DA440-74A3-554E-7D28-1614E222CCA7}"/>
              </a:ext>
            </a:extLst>
          </p:cNvPr>
          <p:cNvSpPr>
            <a:spLocks noGrp="1"/>
          </p:cNvSpPr>
          <p:nvPr>
            <p:ph type="title"/>
          </p:nvPr>
        </p:nvSpPr>
        <p:spPr/>
        <p:txBody>
          <a:bodyPr>
            <a:normAutofit/>
          </a:bodyPr>
          <a:lstStyle/>
          <a:p>
            <a:r>
              <a:rPr lang="en-US" sz="6600" b="1" dirty="0">
                <a:latin typeface="Courier New" panose="02070309020205020404" pitchFamily="49" charset="0"/>
                <a:cs typeface="Courier New" panose="02070309020205020404" pitchFamily="49" charset="0"/>
              </a:rPr>
              <a:t>Already published?</a:t>
            </a:r>
          </a:p>
        </p:txBody>
      </p:sp>
      <p:sp>
        <p:nvSpPr>
          <p:cNvPr id="3" name="Content Placeholder 2">
            <a:extLst>
              <a:ext uri="{FF2B5EF4-FFF2-40B4-BE49-F238E27FC236}">
                <a16:creationId xmlns:a16="http://schemas.microsoft.com/office/drawing/2014/main" id="{D5B41683-1AEC-60CC-D504-23679F3885E5}"/>
              </a:ext>
            </a:extLst>
          </p:cNvPr>
          <p:cNvSpPr>
            <a:spLocks noGrp="1"/>
          </p:cNvSpPr>
          <p:nvPr>
            <p:ph idx="1"/>
          </p:nvPr>
        </p:nvSpPr>
        <p:spPr>
          <a:xfrm>
            <a:off x="838200" y="1825624"/>
            <a:ext cx="10515600" cy="4518025"/>
          </a:xfrm>
        </p:spPr>
        <p:txBody>
          <a:bodyPr>
            <a:normAutofit fontScale="92500" lnSpcReduction="10000"/>
          </a:bodyPr>
          <a:lstStyle/>
          <a:p>
            <a:r>
              <a:rPr lang="en-US" sz="3200" dirty="0">
                <a:latin typeface="Courier New" panose="02070309020205020404" pitchFamily="49" charset="0"/>
                <a:cs typeface="Courier New" panose="02070309020205020404" pitchFamily="49" charset="0"/>
              </a:rPr>
              <a:t>(Or have a major book </a:t>
            </a:r>
            <a:r>
              <a:rPr lang="en-US" sz="3200">
                <a:latin typeface="Courier New" panose="02070309020205020404" pitchFamily="49" charset="0"/>
                <a:cs typeface="Courier New" panose="02070309020205020404" pitchFamily="49" charset="0"/>
              </a:rPr>
              <a:t>deal?) Your </a:t>
            </a:r>
            <a:r>
              <a:rPr lang="en-US" sz="3200" dirty="0">
                <a:latin typeface="Courier New" panose="02070309020205020404" pitchFamily="49" charset="0"/>
                <a:cs typeface="Courier New" panose="02070309020205020404" pitchFamily="49" charset="0"/>
              </a:rPr>
              <a:t>agent will handle it, though you should ask for it if it’s something you really want</a:t>
            </a:r>
          </a:p>
          <a:p>
            <a:r>
              <a:rPr lang="en-US" sz="3200" dirty="0">
                <a:latin typeface="Courier New" panose="02070309020205020404" pitchFamily="49" charset="0"/>
                <a:cs typeface="Courier New" panose="02070309020205020404" pitchFamily="49" charset="0"/>
              </a:rPr>
              <a:t>No agent? Make sure in your contract you have retained your film / TV subsidiary rights (or have the ability to negotiate them yourself like me).</a:t>
            </a:r>
          </a:p>
          <a:p>
            <a:r>
              <a:rPr lang="en-US" sz="3200" dirty="0">
                <a:latin typeface="Courier New" panose="02070309020205020404" pitchFamily="49" charset="0"/>
                <a:cs typeface="Courier New" panose="02070309020205020404" pitchFamily="49" charset="0"/>
              </a:rPr>
              <a:t>Don’t have either of those? Ask your publisher to work on your behalf and / or sell tens of thousands of copies and Hollywood might come a </a:t>
            </a:r>
            <a:r>
              <a:rPr lang="en-US" sz="3200" dirty="0" err="1">
                <a:latin typeface="Courier New" panose="02070309020205020404" pitchFamily="49" charset="0"/>
                <a:cs typeface="Courier New" panose="02070309020205020404" pitchFamily="49" charset="0"/>
              </a:rPr>
              <a:t>callin</a:t>
            </a:r>
            <a:r>
              <a:rPr lang="en-US" sz="3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46688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83EB-78CE-1BC3-22DA-BB01F2680C4C}"/>
              </a:ext>
            </a:extLst>
          </p:cNvPr>
          <p:cNvSpPr>
            <a:spLocks noGrp="1"/>
          </p:cNvSpPr>
          <p:nvPr>
            <p:ph type="title"/>
          </p:nvPr>
        </p:nvSpPr>
        <p:spPr>
          <a:xfrm>
            <a:off x="838200" y="365125"/>
            <a:ext cx="10515600" cy="1330325"/>
          </a:xfrm>
        </p:spPr>
        <p:txBody>
          <a:bodyPr>
            <a:normAutofit/>
          </a:bodyPr>
          <a:lstStyle/>
          <a:p>
            <a:r>
              <a:rPr lang="en-US" sz="6000" b="1" dirty="0">
                <a:latin typeface="Courier New" panose="02070309020205020404" pitchFamily="49" charset="0"/>
                <a:cs typeface="Courier New" panose="02070309020205020404" pitchFamily="49" charset="0"/>
              </a:rPr>
              <a:t>Not published yet?</a:t>
            </a:r>
          </a:p>
        </p:txBody>
      </p:sp>
      <p:sp>
        <p:nvSpPr>
          <p:cNvPr id="3" name="Content Placeholder 2">
            <a:extLst>
              <a:ext uri="{FF2B5EF4-FFF2-40B4-BE49-F238E27FC236}">
                <a16:creationId xmlns:a16="http://schemas.microsoft.com/office/drawing/2014/main" id="{A0F6354A-E657-3BDC-67DA-98D742A11764}"/>
              </a:ext>
            </a:extLst>
          </p:cNvPr>
          <p:cNvSpPr>
            <a:spLocks noGrp="1"/>
          </p:cNvSpPr>
          <p:nvPr>
            <p:ph idx="1"/>
          </p:nvPr>
        </p:nvSpPr>
        <p:spPr>
          <a:xfrm>
            <a:off x="838200" y="1571624"/>
            <a:ext cx="10515600" cy="4810125"/>
          </a:xfrm>
        </p:spPr>
        <p:txBody>
          <a:bodyPr>
            <a:normAutofit lnSpcReduction="10000"/>
          </a:bodyPr>
          <a:lstStyle/>
          <a:p>
            <a:r>
              <a:rPr lang="en-US" sz="3600" dirty="0">
                <a:latin typeface="Courier New" panose="02070309020205020404" pitchFamily="49" charset="0"/>
                <a:cs typeface="Courier New" panose="02070309020205020404" pitchFamily="49" charset="0"/>
              </a:rPr>
              <a:t>Is your endgame to have your story turned into a film or TV show?</a:t>
            </a:r>
          </a:p>
          <a:p>
            <a:r>
              <a:rPr lang="en-US" sz="3600" dirty="0">
                <a:latin typeface="Courier New" panose="02070309020205020404" pitchFamily="49" charset="0"/>
                <a:cs typeface="Courier New" panose="02070309020205020404" pitchFamily="49" charset="0"/>
              </a:rPr>
              <a:t>If yes, are you finished writing it?</a:t>
            </a:r>
          </a:p>
          <a:p>
            <a:r>
              <a:rPr lang="en-US" sz="3600" dirty="0">
                <a:latin typeface="Courier New" panose="02070309020205020404" pitchFamily="49" charset="0"/>
                <a:cs typeface="Courier New" panose="02070309020205020404" pitchFamily="49" charset="0"/>
              </a:rPr>
              <a:t>If yes, write your own script while you try to sell the book.</a:t>
            </a:r>
          </a:p>
          <a:p>
            <a:r>
              <a:rPr lang="en-US" sz="3600" dirty="0">
                <a:latin typeface="Courier New" panose="02070309020205020404" pitchFamily="49" charset="0"/>
                <a:cs typeface="Courier New" panose="02070309020205020404" pitchFamily="49" charset="0"/>
              </a:rPr>
              <a:t>If not, stop writing the book and start writing your screenplay or pitch and seek screen representation!</a:t>
            </a:r>
          </a:p>
        </p:txBody>
      </p:sp>
    </p:spTree>
    <p:extLst>
      <p:ext uri="{BB962C8B-B14F-4D97-AF65-F5344CB8AC3E}">
        <p14:creationId xmlns:p14="http://schemas.microsoft.com/office/powerpoint/2010/main" val="380025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EF76-6DEC-152C-BE15-81FB5F7058CE}"/>
              </a:ext>
            </a:extLst>
          </p:cNvPr>
          <p:cNvSpPr>
            <a:spLocks noGrp="1"/>
          </p:cNvSpPr>
          <p:nvPr>
            <p:ph type="title"/>
          </p:nvPr>
        </p:nvSpPr>
        <p:spPr/>
        <p:txBody>
          <a:bodyPr>
            <a:normAutofit/>
          </a:bodyPr>
          <a:lstStyle/>
          <a:p>
            <a:r>
              <a:rPr lang="en-US" sz="4000" b="1" dirty="0">
                <a:latin typeface="Courier New" panose="02070309020205020404" pitchFamily="49" charset="0"/>
                <a:cs typeface="Courier New" panose="02070309020205020404" pitchFamily="49" charset="0"/>
              </a:rPr>
              <a:t>But doesn’t Hollywood love I.P.?</a:t>
            </a:r>
          </a:p>
        </p:txBody>
      </p:sp>
      <p:sp>
        <p:nvSpPr>
          <p:cNvPr id="3" name="Content Placeholder 2">
            <a:extLst>
              <a:ext uri="{FF2B5EF4-FFF2-40B4-BE49-F238E27FC236}">
                <a16:creationId xmlns:a16="http://schemas.microsoft.com/office/drawing/2014/main" id="{BB2C5B5E-0528-2F41-D081-FCCAAFA56FE7}"/>
              </a:ext>
            </a:extLst>
          </p:cNvPr>
          <p:cNvSpPr>
            <a:spLocks noGrp="1"/>
          </p:cNvSpPr>
          <p:nvPr>
            <p:ph idx="1"/>
          </p:nvPr>
        </p:nvSpPr>
        <p:spPr>
          <a:xfrm>
            <a:off x="838200" y="1504950"/>
            <a:ext cx="10515600" cy="4867275"/>
          </a:xfrm>
        </p:spPr>
        <p:txBody>
          <a:bodyPr>
            <a:normAutofit fontScale="92500" lnSpcReduction="10000"/>
          </a:bodyPr>
          <a:lstStyle/>
          <a:p>
            <a:r>
              <a:rPr lang="en-US" sz="3600" dirty="0">
                <a:latin typeface="Courier New" panose="02070309020205020404" pitchFamily="49" charset="0"/>
                <a:cs typeface="Courier New" panose="02070309020205020404" pitchFamily="49" charset="0"/>
              </a:rPr>
              <a:t>Yes! But why?</a:t>
            </a:r>
          </a:p>
          <a:p>
            <a:r>
              <a:rPr lang="en-US" sz="3600" dirty="0">
                <a:latin typeface="Courier New" panose="02070309020205020404" pitchFamily="49" charset="0"/>
                <a:cs typeface="Courier New" panose="02070309020205020404" pitchFamily="49" charset="0"/>
              </a:rPr>
              <a:t>They love having a large built-in audience</a:t>
            </a:r>
          </a:p>
          <a:p>
            <a:r>
              <a:rPr lang="en-US" sz="3600" dirty="0">
                <a:latin typeface="Courier New" panose="02070309020205020404" pitchFamily="49" charset="0"/>
                <a:cs typeface="Courier New" panose="02070309020205020404" pitchFamily="49" charset="0"/>
              </a:rPr>
              <a:t>Your script or pilot can be sold as intellectual property</a:t>
            </a:r>
          </a:p>
          <a:p>
            <a:r>
              <a:rPr lang="en-US" sz="3600" dirty="0">
                <a:latin typeface="Courier New" panose="02070309020205020404" pitchFamily="49" charset="0"/>
                <a:cs typeface="Courier New" panose="02070309020205020404" pitchFamily="49" charset="0"/>
              </a:rPr>
              <a:t>If you get the attention of a lit manager, they can help you adapt your books – if they will make good </a:t>
            </a:r>
            <a:r>
              <a:rPr lang="en-US" sz="3600" dirty="0" err="1">
                <a:latin typeface="Courier New" panose="02070309020205020404" pitchFamily="49" charset="0"/>
                <a:cs typeface="Courier New" panose="02070309020205020404" pitchFamily="49" charset="0"/>
              </a:rPr>
              <a:t>flim</a:t>
            </a:r>
            <a:r>
              <a:rPr lang="en-US" sz="3600" dirty="0">
                <a:latin typeface="Courier New" panose="02070309020205020404" pitchFamily="49" charset="0"/>
                <a:cs typeface="Courier New" panose="02070309020205020404" pitchFamily="49" charset="0"/>
              </a:rPr>
              <a:t> or TV scripts, and they will know better than you!</a:t>
            </a:r>
          </a:p>
        </p:txBody>
      </p:sp>
    </p:spTree>
    <p:extLst>
      <p:ext uri="{BB962C8B-B14F-4D97-AF65-F5344CB8AC3E}">
        <p14:creationId xmlns:p14="http://schemas.microsoft.com/office/powerpoint/2010/main" val="3441295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18BA-5F6B-A65A-B5DF-11BFA79FECCD}"/>
              </a:ext>
            </a:extLst>
          </p:cNvPr>
          <p:cNvSpPr>
            <a:spLocks noGrp="1"/>
          </p:cNvSpPr>
          <p:nvPr>
            <p:ph type="title"/>
          </p:nvPr>
        </p:nvSpPr>
        <p:spPr/>
        <p:txBody>
          <a:bodyPr>
            <a:normAutofit/>
          </a:bodyPr>
          <a:lstStyle/>
          <a:p>
            <a:r>
              <a:rPr lang="en-US" sz="7200" b="1" dirty="0">
                <a:latin typeface="Courier New" panose="02070309020205020404" pitchFamily="49" charset="0"/>
                <a:cs typeface="Courier New" panose="02070309020205020404" pitchFamily="49" charset="0"/>
              </a:rPr>
              <a:t>RESOURCES</a:t>
            </a:r>
          </a:p>
        </p:txBody>
      </p:sp>
      <p:sp>
        <p:nvSpPr>
          <p:cNvPr id="3" name="Content Placeholder 2">
            <a:extLst>
              <a:ext uri="{FF2B5EF4-FFF2-40B4-BE49-F238E27FC236}">
                <a16:creationId xmlns:a16="http://schemas.microsoft.com/office/drawing/2014/main" id="{8297BDF5-CE24-4047-B768-70926E8FF0BB}"/>
              </a:ext>
            </a:extLst>
          </p:cNvPr>
          <p:cNvSpPr>
            <a:spLocks noGrp="1"/>
          </p:cNvSpPr>
          <p:nvPr>
            <p:ph idx="1"/>
          </p:nvPr>
        </p:nvSpPr>
        <p:spPr>
          <a:xfrm>
            <a:off x="838200" y="1524000"/>
            <a:ext cx="10515600" cy="5095875"/>
          </a:xfrm>
        </p:spPr>
        <p:txBody>
          <a:bodyPr>
            <a:normAutofit/>
          </a:bodyPr>
          <a:lstStyle/>
          <a:p>
            <a:r>
              <a:rPr lang="en-US" sz="3200" dirty="0">
                <a:latin typeface="Courier New" panose="02070309020205020404" pitchFamily="49" charset="0"/>
                <a:cs typeface="Courier New" panose="02070309020205020404" pitchFamily="49" charset="0"/>
              </a:rPr>
              <a:t>Google is your best friend! Screenplays and pitch decks aren’t copyrightable and you can often find versions for free on the Internet.</a:t>
            </a:r>
          </a:p>
          <a:p>
            <a:r>
              <a:rPr lang="en-US" sz="3200" dirty="0">
                <a:latin typeface="Courier New" panose="02070309020205020404" pitchFamily="49" charset="0"/>
                <a:cs typeface="Courier New" panose="02070309020205020404" pitchFamily="49" charset="0"/>
              </a:rPr>
              <a:t>Peruse </a:t>
            </a:r>
            <a:r>
              <a:rPr lang="en-US" sz="3200" b="1" dirty="0">
                <a:latin typeface="Courier New" panose="02070309020205020404" pitchFamily="49" charset="0"/>
                <a:cs typeface="Courier New" panose="02070309020205020404" pitchFamily="49" charset="0"/>
                <a:hlinkClick r:id="rId2"/>
              </a:rPr>
              <a:t>Screencraft.org</a:t>
            </a:r>
            <a:r>
              <a:rPr lang="en-US" sz="3200" b="1" dirty="0">
                <a:latin typeface="Courier New" panose="02070309020205020404" pitchFamily="49" charset="0"/>
                <a:cs typeface="Courier New" panose="02070309020205020404" pitchFamily="49" charset="0"/>
              </a:rPr>
              <a:t> </a:t>
            </a:r>
            <a:r>
              <a:rPr lang="en-US" sz="3200" dirty="0">
                <a:latin typeface="Courier New" panose="02070309020205020404" pitchFamily="49" charset="0"/>
                <a:cs typeface="Courier New" panose="02070309020205020404" pitchFamily="49" charset="0"/>
              </a:rPr>
              <a:t>website for a ton of writing advice.</a:t>
            </a:r>
          </a:p>
          <a:p>
            <a:r>
              <a:rPr lang="en-US" sz="3200" b="1" dirty="0">
                <a:latin typeface="Courier New" panose="02070309020205020404" pitchFamily="49" charset="0"/>
                <a:cs typeface="Courier New" panose="02070309020205020404" pitchFamily="49" charset="0"/>
                <a:hlinkClick r:id="rId3"/>
              </a:rPr>
              <a:t>Stage32.com</a:t>
            </a:r>
            <a:r>
              <a:rPr lang="en-US" sz="3200" b="1" dirty="0">
                <a:latin typeface="Courier New" panose="02070309020205020404" pitchFamily="49" charset="0"/>
                <a:cs typeface="Courier New" panose="02070309020205020404" pitchFamily="49" charset="0"/>
              </a:rPr>
              <a:t> </a:t>
            </a:r>
            <a:r>
              <a:rPr lang="en-US" sz="3200" dirty="0">
                <a:latin typeface="Courier New" panose="02070309020205020404" pitchFamily="49" charset="0"/>
                <a:cs typeface="Courier New" panose="02070309020205020404" pitchFamily="49" charset="0"/>
              </a:rPr>
              <a:t>(It’s where I found the class that led me to my manager!)</a:t>
            </a:r>
          </a:p>
          <a:p>
            <a:r>
              <a:rPr lang="en-US" sz="3200" b="1" dirty="0">
                <a:latin typeface="Courier New" panose="02070309020205020404" pitchFamily="49" charset="0"/>
                <a:cs typeface="Courier New" panose="02070309020205020404" pitchFamily="49" charset="0"/>
                <a:hlinkClick r:id="rId4"/>
              </a:rPr>
              <a:t>Coverfly.com</a:t>
            </a:r>
            <a:r>
              <a:rPr lang="en-US" sz="3200" dirty="0">
                <a:latin typeface="Courier New" panose="02070309020205020404" pitchFamily="49" charset="0"/>
                <a:cs typeface="Courier New" panose="02070309020205020404" pitchFamily="49" charset="0"/>
              </a:rPr>
              <a:t> for contests and feedback (coverage)</a:t>
            </a:r>
          </a:p>
        </p:txBody>
      </p:sp>
    </p:spTree>
    <p:extLst>
      <p:ext uri="{BB962C8B-B14F-4D97-AF65-F5344CB8AC3E}">
        <p14:creationId xmlns:p14="http://schemas.microsoft.com/office/powerpoint/2010/main" val="129604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1CD0D5-8D15-707E-6110-E7264D3D13F1}"/>
              </a:ext>
            </a:extLst>
          </p:cNvPr>
          <p:cNvSpPr>
            <a:spLocks noGrp="1"/>
          </p:cNvSpPr>
          <p:nvPr>
            <p:ph idx="1"/>
          </p:nvPr>
        </p:nvSpPr>
        <p:spPr>
          <a:xfrm>
            <a:off x="838200" y="438150"/>
            <a:ext cx="10515600" cy="5738813"/>
          </a:xfrm>
        </p:spPr>
        <p:txBody>
          <a:bodyPr>
            <a:normAutofit lnSpcReduction="10000"/>
          </a:bodyPr>
          <a:lstStyle/>
          <a:p>
            <a:r>
              <a:rPr lang="en-US" sz="4000" dirty="0">
                <a:latin typeface="Courier New" panose="02070309020205020404" pitchFamily="49" charset="0"/>
                <a:cs typeface="Courier New" panose="02070309020205020404" pitchFamily="49" charset="0"/>
              </a:rPr>
              <a:t>There is a very specific format to a script. It’s not as artful, but remember – you’re writing something that’s going to be translated to the screen and is only meant to be read by people who will eventually be doing that.</a:t>
            </a:r>
          </a:p>
          <a:p>
            <a:r>
              <a:rPr lang="en-US" sz="4000" dirty="0">
                <a:latin typeface="Courier New" panose="02070309020205020404" pitchFamily="49" charset="0"/>
                <a:cs typeface="Courier New" panose="02070309020205020404" pitchFamily="49" charset="0"/>
              </a:rPr>
              <a:t>The great news is that screenwriting software will do that for you!</a:t>
            </a:r>
          </a:p>
        </p:txBody>
      </p:sp>
    </p:spTree>
    <p:extLst>
      <p:ext uri="{BB962C8B-B14F-4D97-AF65-F5344CB8AC3E}">
        <p14:creationId xmlns:p14="http://schemas.microsoft.com/office/powerpoint/2010/main" val="800843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1B2FB4-BE0D-5AFF-7A9B-991FCA130B50}"/>
              </a:ext>
            </a:extLst>
          </p:cNvPr>
          <p:cNvSpPr>
            <a:spLocks noGrp="1"/>
          </p:cNvSpPr>
          <p:nvPr>
            <p:ph idx="1"/>
          </p:nvPr>
        </p:nvSpPr>
        <p:spPr>
          <a:xfrm>
            <a:off x="838200" y="257175"/>
            <a:ext cx="10515600" cy="5919788"/>
          </a:xfrm>
        </p:spPr>
        <p:txBody>
          <a:bodyPr>
            <a:normAutofit lnSpcReduction="10000"/>
          </a:bodyPr>
          <a:lstStyle/>
          <a:p>
            <a:pPr marL="0" indent="0">
              <a:lnSpc>
                <a:spcPct val="75000"/>
              </a:lnSpc>
              <a:buNone/>
            </a:pPr>
            <a:r>
              <a:rPr lang="en-US" sz="3400" b="1" dirty="0">
                <a:latin typeface="Courier New" panose="02070309020205020404" pitchFamily="49" charset="0"/>
                <a:cs typeface="Courier New" panose="02070309020205020404" pitchFamily="49" charset="0"/>
              </a:rPr>
              <a:t>INT. CONFERENCE ROOM – DAY </a:t>
            </a:r>
            <a:r>
              <a:rPr lang="en-US" dirty="0">
                <a:highlight>
                  <a:srgbClr val="FFFF00"/>
                </a:highlight>
                <a:latin typeface="Courier New" panose="02070309020205020404" pitchFamily="49" charset="0"/>
                <a:cs typeface="Courier New" panose="02070309020205020404" pitchFamily="49" charset="0"/>
              </a:rPr>
              <a:t>(SCENE HEADING)</a:t>
            </a:r>
          </a:p>
          <a:p>
            <a:pPr marL="0" indent="0">
              <a:lnSpc>
                <a:spcPct val="75000"/>
              </a:lnSpc>
              <a:buNone/>
            </a:pPr>
            <a:endParaRPr lang="en-US" dirty="0">
              <a:latin typeface="Courier New" panose="02070309020205020404" pitchFamily="49" charset="0"/>
              <a:cs typeface="Courier New" panose="02070309020205020404" pitchFamily="49" charset="0"/>
            </a:endParaRPr>
          </a:p>
          <a:p>
            <a:pPr marL="0" indent="0">
              <a:lnSpc>
                <a:spcPct val="75000"/>
              </a:lnSpc>
              <a:buNone/>
            </a:pPr>
            <a:r>
              <a:rPr lang="en-US" dirty="0">
                <a:latin typeface="Courier New" panose="02070309020205020404" pitchFamily="49" charset="0"/>
                <a:cs typeface="Courier New" panose="02070309020205020404" pitchFamily="49" charset="0"/>
              </a:rPr>
              <a:t>A diverse crowd sits in rows of chairs. </a:t>
            </a:r>
          </a:p>
          <a:p>
            <a:pPr marL="0" indent="0">
              <a:lnSpc>
                <a:spcPct val="75000"/>
              </a:lnSpc>
              <a:buNone/>
            </a:pPr>
            <a:endParaRPr lang="en-US" dirty="0">
              <a:latin typeface="Courier New" panose="02070309020205020404" pitchFamily="49" charset="0"/>
              <a:cs typeface="Courier New" panose="02070309020205020404" pitchFamily="49" charset="0"/>
            </a:endParaRPr>
          </a:p>
          <a:p>
            <a:pPr marL="0" indent="0">
              <a:lnSpc>
                <a:spcPct val="75000"/>
              </a:lnSpc>
              <a:buNone/>
            </a:pPr>
            <a:r>
              <a:rPr lang="en-US" dirty="0">
                <a:latin typeface="Courier New" panose="02070309020205020404" pitchFamily="49" charset="0"/>
                <a:cs typeface="Courier New" panose="02070309020205020404" pitchFamily="49" charset="0"/>
              </a:rPr>
              <a:t>They watch RICK TREON (mid 30s), in weekend casual dress and hipster facial hair. He stands on a short dais with a slide show presentation behind him. </a:t>
            </a:r>
            <a:r>
              <a:rPr lang="en-US" dirty="0">
                <a:highlight>
                  <a:srgbClr val="FFFF00"/>
                </a:highlight>
                <a:latin typeface="Courier New" panose="02070309020205020404" pitchFamily="49" charset="0"/>
                <a:cs typeface="Courier New" panose="02070309020205020404" pitchFamily="49" charset="0"/>
              </a:rPr>
              <a:t>(ACTION)</a:t>
            </a:r>
          </a:p>
          <a:p>
            <a:pPr marL="0" indent="0">
              <a:lnSpc>
                <a:spcPct val="75000"/>
              </a:lnSpc>
              <a:buNone/>
            </a:pPr>
            <a:endParaRPr lang="en-US" dirty="0">
              <a:latin typeface="Courier New" panose="02070309020205020404" pitchFamily="49" charset="0"/>
              <a:cs typeface="Courier New" panose="02070309020205020404" pitchFamily="49" charset="0"/>
            </a:endParaRPr>
          </a:p>
          <a:p>
            <a:pPr marL="0" indent="0">
              <a:lnSpc>
                <a:spcPct val="75000"/>
              </a:lnSpc>
              <a:buNone/>
            </a:pPr>
            <a:r>
              <a:rPr lang="en-US" dirty="0">
                <a:latin typeface="Courier New" panose="02070309020205020404" pitchFamily="49" charset="0"/>
                <a:cs typeface="Courier New" panose="02070309020205020404" pitchFamily="49" charset="0"/>
              </a:rPr>
              <a:t>				RICK </a:t>
            </a:r>
            <a:r>
              <a:rPr lang="en-US" dirty="0">
                <a:highlight>
                  <a:srgbClr val="FFFF00"/>
                </a:highlight>
                <a:latin typeface="Courier New" panose="02070309020205020404" pitchFamily="49" charset="0"/>
                <a:cs typeface="Courier New" panose="02070309020205020404" pitchFamily="49" charset="0"/>
              </a:rPr>
              <a:t>(CHARACTER)</a:t>
            </a:r>
          </a:p>
          <a:p>
            <a:pPr marL="0" indent="0">
              <a:lnSpc>
                <a:spcPct val="75000"/>
              </a:lnSpc>
              <a:buNone/>
            </a:pPr>
            <a:r>
              <a:rPr lang="en-US" dirty="0">
                <a:latin typeface="Courier New" panose="02070309020205020404" pitchFamily="49" charset="0"/>
                <a:cs typeface="Courier New" panose="02070309020205020404" pitchFamily="49" charset="0"/>
              </a:rPr>
              <a:t>			(loudly) </a:t>
            </a:r>
            <a:r>
              <a:rPr lang="en-US" dirty="0">
                <a:highlight>
                  <a:srgbClr val="FFFF00"/>
                </a:highlight>
                <a:latin typeface="Courier New" panose="02070309020205020404" pitchFamily="49" charset="0"/>
                <a:cs typeface="Courier New" panose="02070309020205020404" pitchFamily="49" charset="0"/>
              </a:rPr>
              <a:t>(PARENTHETICAL)</a:t>
            </a:r>
          </a:p>
          <a:p>
            <a:pPr marL="0" indent="0">
              <a:lnSpc>
                <a:spcPct val="75000"/>
              </a:lnSpc>
              <a:buNone/>
            </a:pPr>
            <a:r>
              <a:rPr lang="en-US" dirty="0">
                <a:latin typeface="Courier New" panose="02070309020205020404" pitchFamily="49" charset="0"/>
                <a:cs typeface="Courier New" panose="02070309020205020404" pitchFamily="49" charset="0"/>
              </a:rPr>
              <a:t>		And these are the building blocks</a:t>
            </a:r>
          </a:p>
          <a:p>
            <a:pPr marL="0" indent="0">
              <a:lnSpc>
                <a:spcPct val="75000"/>
              </a:lnSpc>
              <a:buNone/>
            </a:pPr>
            <a:r>
              <a:rPr lang="en-US" dirty="0">
                <a:latin typeface="Courier New" panose="02070309020205020404" pitchFamily="49" charset="0"/>
                <a:cs typeface="Courier New" panose="02070309020205020404" pitchFamily="49" charset="0"/>
              </a:rPr>
              <a:t>		of a standard screenplay. </a:t>
            </a:r>
            <a:r>
              <a:rPr lang="en-US" dirty="0">
                <a:highlight>
                  <a:srgbClr val="FFFF00"/>
                </a:highlight>
                <a:latin typeface="Courier New" panose="02070309020205020404" pitchFamily="49" charset="0"/>
                <a:cs typeface="Courier New" panose="02070309020205020404" pitchFamily="49" charset="0"/>
              </a:rPr>
              <a:t>(DIALOGUE)</a:t>
            </a:r>
          </a:p>
          <a:p>
            <a:pPr marL="0" indent="0">
              <a:lnSpc>
                <a:spcPct val="75000"/>
              </a:lnSpc>
              <a:buNone/>
            </a:pPr>
            <a:endParaRPr lang="en-US" dirty="0">
              <a:latin typeface="Courier New" panose="02070309020205020404" pitchFamily="49" charset="0"/>
              <a:cs typeface="Courier New" panose="02070309020205020404" pitchFamily="49" charset="0"/>
            </a:endParaRPr>
          </a:p>
          <a:p>
            <a:pPr marL="0" indent="0">
              <a:lnSpc>
                <a:spcPct val="75000"/>
              </a:lnSpc>
              <a:buNone/>
            </a:pPr>
            <a:r>
              <a:rPr lang="en-US" dirty="0">
                <a:latin typeface="Courier New" panose="02070309020205020404" pitchFamily="49" charset="0"/>
                <a:cs typeface="Courier New" panose="02070309020205020404" pitchFamily="49" charset="0"/>
              </a:rPr>
              <a:t>Someone in the crowd YAWNS. </a:t>
            </a:r>
            <a:r>
              <a:rPr lang="en-US" dirty="0">
                <a:highlight>
                  <a:srgbClr val="FFFF00"/>
                </a:highlight>
                <a:latin typeface="Courier New" panose="02070309020205020404" pitchFamily="49" charset="0"/>
                <a:cs typeface="Courier New" panose="02070309020205020404" pitchFamily="49" charset="0"/>
              </a:rPr>
              <a:t>(ACTION)</a:t>
            </a:r>
          </a:p>
        </p:txBody>
      </p:sp>
    </p:spTree>
    <p:extLst>
      <p:ext uri="{BB962C8B-B14F-4D97-AF65-F5344CB8AC3E}">
        <p14:creationId xmlns:p14="http://schemas.microsoft.com/office/powerpoint/2010/main" val="30927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5D768-7E72-12B0-1578-47C52C4E2467}"/>
              </a:ext>
            </a:extLst>
          </p:cNvPr>
          <p:cNvSpPr>
            <a:spLocks noGrp="1"/>
          </p:cNvSpPr>
          <p:nvPr>
            <p:ph idx="1"/>
          </p:nvPr>
        </p:nvSpPr>
        <p:spPr>
          <a:xfrm>
            <a:off x="838200" y="304800"/>
            <a:ext cx="10515600" cy="6172200"/>
          </a:xfrm>
        </p:spPr>
        <p:txBody>
          <a:bodyPr>
            <a:normAutofit lnSpcReduction="10000"/>
          </a:bodyPr>
          <a:lstStyle/>
          <a:p>
            <a:r>
              <a:rPr lang="en-US" sz="3200" dirty="0">
                <a:latin typeface="Courier New" panose="02070309020205020404" pitchFamily="49" charset="0"/>
                <a:cs typeface="Courier New" panose="02070309020205020404" pitchFamily="49" charset="0"/>
              </a:rPr>
              <a:t>Make sure everything is VISUAL and AUDITORY.</a:t>
            </a:r>
          </a:p>
          <a:p>
            <a:r>
              <a:rPr lang="en-US" sz="3200" dirty="0">
                <a:latin typeface="Courier New" panose="02070309020205020404" pitchFamily="49" charset="0"/>
                <a:cs typeface="Courier New" panose="02070309020205020404" pitchFamily="49" charset="0"/>
              </a:rPr>
              <a:t>There is NO INNER DIALOGUE, so characters must express their emotions – you guessed it – through what you can see and hear.</a:t>
            </a:r>
          </a:p>
          <a:p>
            <a:r>
              <a:rPr lang="en-US" sz="3200" dirty="0">
                <a:latin typeface="Courier New" panose="02070309020205020404" pitchFamily="49" charset="0"/>
                <a:cs typeface="Courier New" panose="02070309020205020404" pitchFamily="49" charset="0"/>
              </a:rPr>
              <a:t>Your scene can help. If the person has a messy brain, they can have a messy house. If the person is a very logical thinker, their house is spartan and set up in all right angles.</a:t>
            </a:r>
          </a:p>
          <a:p>
            <a:r>
              <a:rPr lang="en-US" sz="3200" dirty="0">
                <a:latin typeface="Courier New" panose="02070309020205020404" pitchFamily="49" charset="0"/>
                <a:cs typeface="Courier New" panose="02070309020205020404" pitchFamily="49" charset="0"/>
              </a:rPr>
              <a:t>Short sentences and paragraphs are paramount. You want to have lots of white space to create a page-turner – no matter what kind of film/TV you’re writing.</a:t>
            </a:r>
          </a:p>
        </p:txBody>
      </p:sp>
    </p:spTree>
    <p:extLst>
      <p:ext uri="{BB962C8B-B14F-4D97-AF65-F5344CB8AC3E}">
        <p14:creationId xmlns:p14="http://schemas.microsoft.com/office/powerpoint/2010/main" val="3609487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80BDB-D96E-2937-7648-46B9BB51EE38}"/>
              </a:ext>
            </a:extLst>
          </p:cNvPr>
          <p:cNvSpPr>
            <a:spLocks noGrp="1"/>
          </p:cNvSpPr>
          <p:nvPr>
            <p:ph type="title"/>
          </p:nvPr>
        </p:nvSpPr>
        <p:spPr>
          <a:xfrm>
            <a:off x="838200" y="365125"/>
            <a:ext cx="10515600" cy="6292850"/>
          </a:xfrm>
        </p:spPr>
        <p:txBody>
          <a:bodyPr>
            <a:normAutofit fontScale="90000"/>
          </a:bodyPr>
          <a:lstStyle/>
          <a:p>
            <a:pPr algn="ctr"/>
            <a:r>
              <a:rPr lang="en-US" sz="13800" b="1" dirty="0">
                <a:latin typeface="Courier New" panose="02070309020205020404" pitchFamily="49" charset="0"/>
                <a:cs typeface="Courier New" panose="02070309020205020404" pitchFamily="49" charset="0"/>
              </a:rPr>
              <a:t>SCREENPLAY STRUCTURES</a:t>
            </a:r>
          </a:p>
        </p:txBody>
      </p:sp>
    </p:spTree>
    <p:extLst>
      <p:ext uri="{BB962C8B-B14F-4D97-AF65-F5344CB8AC3E}">
        <p14:creationId xmlns:p14="http://schemas.microsoft.com/office/powerpoint/2010/main" val="79465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47F8-9BA8-9E1E-93CB-A14CAA97F277}"/>
              </a:ext>
            </a:extLst>
          </p:cNvPr>
          <p:cNvSpPr>
            <a:spLocks noGrp="1"/>
          </p:cNvSpPr>
          <p:nvPr>
            <p:ph type="title"/>
          </p:nvPr>
        </p:nvSpPr>
        <p:spPr/>
        <p:txBody>
          <a:bodyPr>
            <a:normAutofit/>
          </a:bodyPr>
          <a:lstStyle/>
          <a:p>
            <a:r>
              <a:rPr lang="en-US" sz="4800" b="1" dirty="0">
                <a:latin typeface="Courier New" panose="02070309020205020404" pitchFamily="49" charset="0"/>
                <a:cs typeface="Courier New" panose="02070309020205020404" pitchFamily="49" charset="0"/>
              </a:rPr>
              <a:t>ACT STRUCTURES ARE CRUCIAL!</a:t>
            </a:r>
          </a:p>
        </p:txBody>
      </p:sp>
      <p:sp>
        <p:nvSpPr>
          <p:cNvPr id="3" name="Content Placeholder 2">
            <a:extLst>
              <a:ext uri="{FF2B5EF4-FFF2-40B4-BE49-F238E27FC236}">
                <a16:creationId xmlns:a16="http://schemas.microsoft.com/office/drawing/2014/main" id="{41668646-6BF6-B9CC-3F57-8E35AFC88460}"/>
              </a:ext>
            </a:extLst>
          </p:cNvPr>
          <p:cNvSpPr>
            <a:spLocks noGrp="1"/>
          </p:cNvSpPr>
          <p:nvPr>
            <p:ph idx="1"/>
          </p:nvPr>
        </p:nvSpPr>
        <p:spPr/>
        <p:txBody>
          <a:bodyPr>
            <a:normAutofit lnSpcReduction="10000"/>
          </a:bodyPr>
          <a:lstStyle/>
          <a:p>
            <a:r>
              <a:rPr lang="en-US" sz="3200" dirty="0">
                <a:latin typeface="Courier New" panose="02070309020205020404" pitchFamily="49" charset="0"/>
                <a:cs typeface="Courier New" panose="02070309020205020404" pitchFamily="49" charset="0"/>
              </a:rPr>
              <a:t>One page in screenplay format is approximately one minute on screen.</a:t>
            </a:r>
          </a:p>
          <a:p>
            <a:r>
              <a:rPr lang="en-US" sz="3200" dirty="0">
                <a:latin typeface="Courier New" panose="02070309020205020404" pitchFamily="49" charset="0"/>
                <a:cs typeface="Courier New" panose="02070309020205020404" pitchFamily="49" charset="0"/>
              </a:rPr>
              <a:t>Films can realistically only be so long, and TV episodes can ABSOLUTELY only be so long.</a:t>
            </a:r>
          </a:p>
          <a:p>
            <a:r>
              <a:rPr lang="en-US" sz="3200" dirty="0">
                <a:latin typeface="Courier New" panose="02070309020205020404" pitchFamily="49" charset="0"/>
                <a:cs typeface="Courier New" panose="02070309020205020404" pitchFamily="49" charset="0"/>
              </a:rPr>
              <a:t>Nearly all storytelling aimed at mass consumption relies on act structures. But screenplays are “graded” by industry readers on how well they adhere to these structures.</a:t>
            </a:r>
          </a:p>
        </p:txBody>
      </p:sp>
    </p:spTree>
    <p:extLst>
      <p:ext uri="{BB962C8B-B14F-4D97-AF65-F5344CB8AC3E}">
        <p14:creationId xmlns:p14="http://schemas.microsoft.com/office/powerpoint/2010/main" val="320074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1DEF-4464-D175-52BE-578E45DEA3D4}"/>
              </a:ext>
            </a:extLst>
          </p:cNvPr>
          <p:cNvSpPr>
            <a:spLocks noGrp="1"/>
          </p:cNvSpPr>
          <p:nvPr>
            <p:ph type="title"/>
          </p:nvPr>
        </p:nvSpPr>
        <p:spPr/>
        <p:txBody>
          <a:bodyPr>
            <a:normAutofit/>
          </a:bodyPr>
          <a:lstStyle/>
          <a:p>
            <a:r>
              <a:rPr lang="en-US" sz="7200" b="1" dirty="0">
                <a:latin typeface="Courier New" panose="02070309020205020404" pitchFamily="49" charset="0"/>
                <a:cs typeface="Courier New" panose="02070309020205020404" pitchFamily="49" charset="0"/>
              </a:rPr>
              <a:t>Film act structure</a:t>
            </a:r>
          </a:p>
        </p:txBody>
      </p:sp>
      <p:sp>
        <p:nvSpPr>
          <p:cNvPr id="3" name="Content Placeholder 2">
            <a:extLst>
              <a:ext uri="{FF2B5EF4-FFF2-40B4-BE49-F238E27FC236}">
                <a16:creationId xmlns:a16="http://schemas.microsoft.com/office/drawing/2014/main" id="{4F43C1A0-9061-0E35-39AE-AF19485B13A0}"/>
              </a:ext>
            </a:extLst>
          </p:cNvPr>
          <p:cNvSpPr>
            <a:spLocks noGrp="1"/>
          </p:cNvSpPr>
          <p:nvPr>
            <p:ph idx="1"/>
          </p:nvPr>
        </p:nvSpPr>
        <p:spPr/>
        <p:txBody>
          <a:bodyPr>
            <a:normAutofit lnSpcReduction="10000"/>
          </a:bodyPr>
          <a:lstStyle/>
          <a:p>
            <a:r>
              <a:rPr lang="en-US" dirty="0">
                <a:latin typeface="Courier New" panose="02070309020205020404" pitchFamily="49" charset="0"/>
                <a:cs typeface="Courier New" panose="02070309020205020404" pitchFamily="49" charset="0"/>
              </a:rPr>
              <a:t>Goal of most modern films is to be no longer than two hours (120 pages). But we’ll use 120 pages as the guide here because we write books!</a:t>
            </a:r>
          </a:p>
          <a:p>
            <a:r>
              <a:rPr lang="en-US" b="1" dirty="0">
                <a:latin typeface="Courier New" panose="02070309020205020404" pitchFamily="49" charset="0"/>
                <a:cs typeface="Courier New" panose="02070309020205020404" pitchFamily="49" charset="0"/>
              </a:rPr>
              <a:t>Act I: </a:t>
            </a:r>
            <a:r>
              <a:rPr lang="en-US" dirty="0">
                <a:latin typeface="Courier New" panose="02070309020205020404" pitchFamily="49" charset="0"/>
                <a:cs typeface="Courier New" panose="02070309020205020404" pitchFamily="49" charset="0"/>
              </a:rPr>
              <a:t>Pages 1 - 25. Introduce setting and characters. Inciting incident as early as you can. End first act with a point of no return.</a:t>
            </a:r>
          </a:p>
          <a:p>
            <a:r>
              <a:rPr lang="en-US" b="1" dirty="0">
                <a:latin typeface="Courier New" panose="02070309020205020404" pitchFamily="49" charset="0"/>
                <a:cs typeface="Courier New" panose="02070309020205020404" pitchFamily="49" charset="0"/>
              </a:rPr>
              <a:t>Act II: </a:t>
            </a:r>
            <a:r>
              <a:rPr lang="en-US" dirty="0">
                <a:latin typeface="Courier New" panose="02070309020205020404" pitchFamily="49" charset="0"/>
                <a:cs typeface="Courier New" panose="02070309020205020404" pitchFamily="49" charset="0"/>
              </a:rPr>
              <a:t>Pages 26 – 95 (70 pages). The journey your cast takes from point of no return to the final showdown.</a:t>
            </a:r>
          </a:p>
          <a:p>
            <a:r>
              <a:rPr lang="en-US" b="1" dirty="0">
                <a:latin typeface="Courier New" panose="02070309020205020404" pitchFamily="49" charset="0"/>
                <a:cs typeface="Courier New" panose="02070309020205020404" pitchFamily="49" charset="0"/>
              </a:rPr>
              <a:t>Act III: </a:t>
            </a:r>
            <a:r>
              <a:rPr lang="en-US" dirty="0">
                <a:latin typeface="Courier New" panose="02070309020205020404" pitchFamily="49" charset="0"/>
                <a:cs typeface="Courier New" panose="02070309020205020404" pitchFamily="49" charset="0"/>
              </a:rPr>
              <a:t>Pages 96-120 (25 pages). Climax and resolution.</a:t>
            </a:r>
          </a:p>
        </p:txBody>
      </p:sp>
    </p:spTree>
    <p:extLst>
      <p:ext uri="{BB962C8B-B14F-4D97-AF65-F5344CB8AC3E}">
        <p14:creationId xmlns:p14="http://schemas.microsoft.com/office/powerpoint/2010/main" val="499505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1844</Words>
  <Application>Microsoft Office PowerPoint</Application>
  <PresentationFormat>Widescreen</PresentationFormat>
  <Paragraphs>148</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Courier New</vt:lpstr>
      <vt:lpstr>Office Theme</vt:lpstr>
      <vt:lpstr>THE PAGE VS THE SCREEN</vt:lpstr>
      <vt:lpstr>SCREENPLAY FORMATTING</vt:lpstr>
      <vt:lpstr>INT. CONFERENCE ROOM - DAY</vt:lpstr>
      <vt:lpstr>PowerPoint Presentation</vt:lpstr>
      <vt:lpstr>PowerPoint Presentation</vt:lpstr>
      <vt:lpstr>PowerPoint Presentation</vt:lpstr>
      <vt:lpstr>SCREENPLAY STRUCTURES</vt:lpstr>
      <vt:lpstr>ACT STRUCTURES ARE CRUCIAL!</vt:lpstr>
      <vt:lpstr>Film act structure</vt:lpstr>
      <vt:lpstr>Hourlong TV episode structure</vt:lpstr>
      <vt:lpstr>Half-hour TV episode structure</vt:lpstr>
      <vt:lpstr>HOLLYWOOD REPRESENTATION</vt:lpstr>
      <vt:lpstr>‘You’re going to have a team’</vt:lpstr>
      <vt:lpstr>Lit managers</vt:lpstr>
      <vt:lpstr>Agents</vt:lpstr>
      <vt:lpstr>I’m giving up 25 percent?</vt:lpstr>
      <vt:lpstr>How to assemble your team</vt:lpstr>
      <vt:lpstr>PowerPoint Presentation</vt:lpstr>
      <vt:lpstr>PITCHING TO HOLLYWOOD  VS PITCHING TO NEW YORK</vt:lpstr>
      <vt:lpstr>Picture it like an hourglass</vt:lpstr>
      <vt:lpstr>Hollywood pitches are oral!</vt:lpstr>
      <vt:lpstr>LOGLINES</vt:lpstr>
      <vt:lpstr>Logline examples -- flim</vt:lpstr>
      <vt:lpstr>Logline examples -- TV</vt:lpstr>
      <vt:lpstr>PowerPoint Presentation</vt:lpstr>
      <vt:lpstr>PowerPoint Presentation</vt:lpstr>
      <vt:lpstr>COMPARABLE TITLES(COMPS)</vt:lpstr>
      <vt:lpstr>PITCH DECKS</vt:lpstr>
      <vt:lpstr>Getting your books adapted</vt:lpstr>
      <vt:lpstr>Already published?</vt:lpstr>
      <vt:lpstr>Not published yet?</vt:lpstr>
      <vt:lpstr>But doesn’t Hollywood love I.P.?</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PAGE VS THE SCREEN</dc:title>
  <dc:creator>Ricky Treon</dc:creator>
  <cp:lastModifiedBy>Katie Boehs</cp:lastModifiedBy>
  <cp:revision>2</cp:revision>
  <dcterms:created xsi:type="dcterms:W3CDTF">2023-07-14T21:42:02Z</dcterms:created>
  <dcterms:modified xsi:type="dcterms:W3CDTF">2023-07-18T13:13:43Z</dcterms:modified>
</cp:coreProperties>
</file>